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4"/>
  </p:notesMasterIdLst>
  <p:sldIdLst>
    <p:sldId id="277" r:id="rId5"/>
    <p:sldId id="256" r:id="rId6"/>
    <p:sldId id="264" r:id="rId7"/>
    <p:sldId id="265" r:id="rId8"/>
    <p:sldId id="278" r:id="rId9"/>
    <p:sldId id="285" r:id="rId10"/>
    <p:sldId id="288" r:id="rId11"/>
    <p:sldId id="289" r:id="rId12"/>
    <p:sldId id="291" r:id="rId13"/>
    <p:sldId id="290" r:id="rId14"/>
    <p:sldId id="292" r:id="rId15"/>
    <p:sldId id="270" r:id="rId16"/>
    <p:sldId id="266" r:id="rId17"/>
    <p:sldId id="267" r:id="rId18"/>
    <p:sldId id="269" r:id="rId19"/>
    <p:sldId id="271" r:id="rId20"/>
    <p:sldId id="272" r:id="rId21"/>
    <p:sldId id="284" r:id="rId22"/>
    <p:sldId id="279" r:id="rId23"/>
    <p:sldId id="283" r:id="rId24"/>
    <p:sldId id="280" r:id="rId25"/>
    <p:sldId id="281" r:id="rId26"/>
    <p:sldId id="282" r:id="rId27"/>
    <p:sldId id="273" r:id="rId28"/>
    <p:sldId id="274" r:id="rId29"/>
    <p:sldId id="275" r:id="rId30"/>
    <p:sldId id="276"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varScale="1">
        <p:scale>
          <a:sx n="63" d="100"/>
          <a:sy n="63" d="100"/>
        </p:scale>
        <p:origin x="1012"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41AB09-8B8D-48F0-B86A-E29057602041}" type="doc">
      <dgm:prSet loTypeId="urn:microsoft.com/office/officeart/2005/8/layout/process4" loCatId="process" qsTypeId="urn:microsoft.com/office/officeart/2005/8/quickstyle/simple5" qsCatId="simple" csTypeId="urn:microsoft.com/office/officeart/2005/8/colors/accent1_2" csCatId="accent1" phldr="1"/>
      <dgm:spPr/>
      <dgm:t>
        <a:bodyPr/>
        <a:lstStyle/>
        <a:p>
          <a:endParaRPr lang="en-US"/>
        </a:p>
      </dgm:t>
    </dgm:pt>
    <dgm:pt modelId="{6CC822CA-7198-4437-A2C6-968CA81CD1D2}">
      <dgm:prSet/>
      <dgm:spPr/>
      <dgm:t>
        <a:bodyPr/>
        <a:lstStyle/>
        <a:p>
          <a:r>
            <a:rPr lang="en-US" dirty="0"/>
            <a:t>6000 reported incidents between </a:t>
          </a:r>
        </a:p>
        <a:p>
          <a:r>
            <a:rPr lang="en-US" dirty="0"/>
            <a:t>2013 and 2019</a:t>
          </a:r>
        </a:p>
      </dgm:t>
    </dgm:pt>
    <dgm:pt modelId="{52D0E450-4776-4BF5-997F-7D6C007F802F}" type="parTrans" cxnId="{97226957-B14E-4BF9-9ACB-BDFE546CA016}">
      <dgm:prSet/>
      <dgm:spPr/>
      <dgm:t>
        <a:bodyPr/>
        <a:lstStyle/>
        <a:p>
          <a:endParaRPr lang="en-US"/>
        </a:p>
      </dgm:t>
    </dgm:pt>
    <dgm:pt modelId="{AB59A300-535A-43EC-9195-DEF8C5A89D1A}" type="sibTrans" cxnId="{97226957-B14E-4BF9-9ACB-BDFE546CA016}">
      <dgm:prSet/>
      <dgm:spPr/>
      <dgm:t>
        <a:bodyPr/>
        <a:lstStyle/>
        <a:p>
          <a:endParaRPr lang="en-US"/>
        </a:p>
      </dgm:t>
    </dgm:pt>
    <dgm:pt modelId="{ED9A9D9B-19A2-4E2D-BF67-D180AEC29E25}">
      <dgm:prSet/>
      <dgm:spPr/>
      <dgm:t>
        <a:bodyPr/>
        <a:lstStyle/>
        <a:p>
          <a:r>
            <a:rPr lang="en-US"/>
            <a:t>Each record contains multiple people being affected</a:t>
          </a:r>
        </a:p>
      </dgm:t>
    </dgm:pt>
    <dgm:pt modelId="{2AE1497C-E23C-434E-BEBC-CB6540C455A4}" type="parTrans" cxnId="{A4BAAE33-0A23-46AC-A903-E1F684E4C1E4}">
      <dgm:prSet/>
      <dgm:spPr/>
      <dgm:t>
        <a:bodyPr/>
        <a:lstStyle/>
        <a:p>
          <a:endParaRPr lang="en-US"/>
        </a:p>
      </dgm:t>
    </dgm:pt>
    <dgm:pt modelId="{08603A12-622A-417C-9268-D5B293B31DE1}" type="sibTrans" cxnId="{A4BAAE33-0A23-46AC-A903-E1F684E4C1E4}">
      <dgm:prSet/>
      <dgm:spPr/>
      <dgm:t>
        <a:bodyPr/>
        <a:lstStyle/>
        <a:p>
          <a:endParaRPr lang="en-US"/>
        </a:p>
      </dgm:t>
    </dgm:pt>
    <dgm:pt modelId="{1891E3FA-6375-470E-8BAD-3D2F12B182C1}">
      <dgm:prSet/>
      <dgm:spPr/>
      <dgm:t>
        <a:bodyPr/>
        <a:lstStyle/>
        <a:p>
          <a:r>
            <a:rPr lang="en-US" dirty="0"/>
            <a:t>Overview:</a:t>
          </a:r>
        </a:p>
      </dgm:t>
    </dgm:pt>
    <dgm:pt modelId="{69192C7A-D9E1-4B0A-807F-4DD333E371D2}" type="parTrans" cxnId="{384563DC-2B8A-4B11-A4CE-790C3478C074}">
      <dgm:prSet/>
      <dgm:spPr/>
      <dgm:t>
        <a:bodyPr/>
        <a:lstStyle/>
        <a:p>
          <a:endParaRPr lang="en-US"/>
        </a:p>
      </dgm:t>
    </dgm:pt>
    <dgm:pt modelId="{C8D8D43C-3851-43A0-9D59-C24AA1A77184}" type="sibTrans" cxnId="{384563DC-2B8A-4B11-A4CE-790C3478C074}">
      <dgm:prSet/>
      <dgm:spPr/>
      <dgm:t>
        <a:bodyPr/>
        <a:lstStyle/>
        <a:p>
          <a:endParaRPr lang="en-US"/>
        </a:p>
      </dgm:t>
    </dgm:pt>
    <dgm:pt modelId="{3E9717EE-C187-4A95-8ECD-817C19C0DAD8}">
      <dgm:prSet/>
      <dgm:spPr/>
      <dgm:t>
        <a:bodyPr/>
        <a:lstStyle/>
        <a:p>
          <a:r>
            <a:rPr lang="en-US" b="1" dirty="0"/>
            <a:t>Total Missing Migrants:</a:t>
          </a:r>
        </a:p>
        <a:p>
          <a:r>
            <a:rPr lang="en-US" b="1" dirty="0"/>
            <a:t> 15274</a:t>
          </a:r>
        </a:p>
      </dgm:t>
    </dgm:pt>
    <dgm:pt modelId="{19CE4696-99B8-4D9F-9854-FF7AFCA4324B}" type="parTrans" cxnId="{C5AC2A02-2BE4-4A7C-A2A7-DC8F348B9622}">
      <dgm:prSet/>
      <dgm:spPr/>
      <dgm:t>
        <a:bodyPr/>
        <a:lstStyle/>
        <a:p>
          <a:endParaRPr lang="en-US"/>
        </a:p>
      </dgm:t>
    </dgm:pt>
    <dgm:pt modelId="{4C400A82-6614-42D1-9FA0-5573DF9DE993}" type="sibTrans" cxnId="{C5AC2A02-2BE4-4A7C-A2A7-DC8F348B9622}">
      <dgm:prSet/>
      <dgm:spPr/>
      <dgm:t>
        <a:bodyPr/>
        <a:lstStyle/>
        <a:p>
          <a:endParaRPr lang="en-US"/>
        </a:p>
      </dgm:t>
    </dgm:pt>
    <dgm:pt modelId="{021E91FD-0A01-4ECC-9363-1224774236EA}">
      <dgm:prSet/>
      <dgm:spPr/>
      <dgm:t>
        <a:bodyPr/>
        <a:lstStyle/>
        <a:p>
          <a:r>
            <a:rPr lang="en-US" b="1" dirty="0"/>
            <a:t>Total Reported Dead: </a:t>
          </a:r>
        </a:p>
        <a:p>
          <a:r>
            <a:rPr lang="en-US" b="1" dirty="0"/>
            <a:t>18368</a:t>
          </a:r>
        </a:p>
      </dgm:t>
    </dgm:pt>
    <dgm:pt modelId="{129BDD35-3DA0-4A1B-B551-4E05F529B006}" type="parTrans" cxnId="{FF2B5280-06A4-4644-8F12-0FD04C4BECED}">
      <dgm:prSet/>
      <dgm:spPr/>
      <dgm:t>
        <a:bodyPr/>
        <a:lstStyle/>
        <a:p>
          <a:endParaRPr lang="en-US"/>
        </a:p>
      </dgm:t>
    </dgm:pt>
    <dgm:pt modelId="{2F58DE46-7355-4B12-97E4-087DCAA592B8}" type="sibTrans" cxnId="{FF2B5280-06A4-4644-8F12-0FD04C4BECED}">
      <dgm:prSet/>
      <dgm:spPr/>
      <dgm:t>
        <a:bodyPr/>
        <a:lstStyle/>
        <a:p>
          <a:endParaRPr lang="en-US"/>
        </a:p>
      </dgm:t>
    </dgm:pt>
    <dgm:pt modelId="{A19C603A-0AFA-4478-9770-E8CC03C9C266}">
      <dgm:prSet/>
      <dgm:spPr/>
      <dgm:t>
        <a:bodyPr/>
        <a:lstStyle/>
        <a:p>
          <a:r>
            <a:rPr lang="en-US" b="1" dirty="0"/>
            <a:t>Affected Males: </a:t>
          </a:r>
        </a:p>
        <a:p>
          <a:r>
            <a:rPr lang="en-US" b="1" dirty="0"/>
            <a:t>6053</a:t>
          </a:r>
        </a:p>
      </dgm:t>
    </dgm:pt>
    <dgm:pt modelId="{FD6A9FC0-E054-44C7-A8C5-C5D81A22A3A9}" type="parTrans" cxnId="{D7975421-E99A-4702-BA2B-9B2733C91CB3}">
      <dgm:prSet/>
      <dgm:spPr/>
      <dgm:t>
        <a:bodyPr/>
        <a:lstStyle/>
        <a:p>
          <a:endParaRPr lang="en-US"/>
        </a:p>
      </dgm:t>
    </dgm:pt>
    <dgm:pt modelId="{747F5F9A-6CD8-4769-A04E-EEAE2933D9C0}" type="sibTrans" cxnId="{D7975421-E99A-4702-BA2B-9B2733C91CB3}">
      <dgm:prSet/>
      <dgm:spPr/>
      <dgm:t>
        <a:bodyPr/>
        <a:lstStyle/>
        <a:p>
          <a:endParaRPr lang="en-US"/>
        </a:p>
      </dgm:t>
    </dgm:pt>
    <dgm:pt modelId="{96E86547-F2BB-4030-A6B3-7DF9AF7C2319}">
      <dgm:prSet/>
      <dgm:spPr/>
      <dgm:t>
        <a:bodyPr/>
        <a:lstStyle/>
        <a:p>
          <a:r>
            <a:rPr lang="en-US" b="1" dirty="0"/>
            <a:t>Affected Females: </a:t>
          </a:r>
        </a:p>
        <a:p>
          <a:r>
            <a:rPr lang="en-US" b="1" dirty="0"/>
            <a:t>2108</a:t>
          </a:r>
        </a:p>
      </dgm:t>
    </dgm:pt>
    <dgm:pt modelId="{2C939296-E43A-4253-AD7A-56B471510E1C}" type="parTrans" cxnId="{EC794975-8FC2-4A49-87B0-55619A80E794}">
      <dgm:prSet/>
      <dgm:spPr/>
      <dgm:t>
        <a:bodyPr/>
        <a:lstStyle/>
        <a:p>
          <a:endParaRPr lang="en-US"/>
        </a:p>
      </dgm:t>
    </dgm:pt>
    <dgm:pt modelId="{B21B95D0-050A-4BE5-8D70-FB8CA0049556}" type="sibTrans" cxnId="{EC794975-8FC2-4A49-87B0-55619A80E794}">
      <dgm:prSet/>
      <dgm:spPr/>
      <dgm:t>
        <a:bodyPr/>
        <a:lstStyle/>
        <a:p>
          <a:endParaRPr lang="en-US"/>
        </a:p>
      </dgm:t>
    </dgm:pt>
    <dgm:pt modelId="{5069BC73-72C5-4ADB-9BC2-2E64B6A74E2E}">
      <dgm:prSet/>
      <dgm:spPr/>
      <dgm:t>
        <a:bodyPr/>
        <a:lstStyle/>
        <a:p>
          <a:r>
            <a:rPr lang="en-US" b="1" dirty="0"/>
            <a:t>Affected Children:  </a:t>
          </a:r>
        </a:p>
        <a:p>
          <a:r>
            <a:rPr lang="en-US" b="1" dirty="0"/>
            <a:t>1741</a:t>
          </a:r>
        </a:p>
      </dgm:t>
    </dgm:pt>
    <dgm:pt modelId="{8C69B0F5-F6DB-434F-A1EE-114FCA882B84}" type="parTrans" cxnId="{7513E6EA-9FE1-49DD-8567-F82CA1562AE6}">
      <dgm:prSet/>
      <dgm:spPr/>
      <dgm:t>
        <a:bodyPr/>
        <a:lstStyle/>
        <a:p>
          <a:endParaRPr lang="en-US"/>
        </a:p>
      </dgm:t>
    </dgm:pt>
    <dgm:pt modelId="{8F6DBAE2-9F9C-4339-A700-8B57E3F776B8}" type="sibTrans" cxnId="{7513E6EA-9FE1-49DD-8567-F82CA1562AE6}">
      <dgm:prSet/>
      <dgm:spPr/>
      <dgm:t>
        <a:bodyPr/>
        <a:lstStyle/>
        <a:p>
          <a:endParaRPr lang="en-US"/>
        </a:p>
      </dgm:t>
    </dgm:pt>
    <dgm:pt modelId="{E652D079-581F-4FBA-91BC-D25C2D862B59}" type="pres">
      <dgm:prSet presAssocID="{2941AB09-8B8D-48F0-B86A-E29057602041}" presName="Name0" presStyleCnt="0">
        <dgm:presLayoutVars>
          <dgm:dir/>
          <dgm:animLvl val="lvl"/>
          <dgm:resizeHandles val="exact"/>
        </dgm:presLayoutVars>
      </dgm:prSet>
      <dgm:spPr/>
    </dgm:pt>
    <dgm:pt modelId="{03CC9F42-A0DB-4F43-B407-E2B709015D93}" type="pres">
      <dgm:prSet presAssocID="{1891E3FA-6375-470E-8BAD-3D2F12B182C1}" presName="boxAndChildren" presStyleCnt="0"/>
      <dgm:spPr/>
    </dgm:pt>
    <dgm:pt modelId="{9B6D0BCD-EE89-45F1-8F99-A71C4BE5B583}" type="pres">
      <dgm:prSet presAssocID="{1891E3FA-6375-470E-8BAD-3D2F12B182C1}" presName="parentTextBox" presStyleLbl="node1" presStyleIdx="0" presStyleCnt="2"/>
      <dgm:spPr/>
    </dgm:pt>
    <dgm:pt modelId="{7E73D184-DC08-4B6A-9DC6-D295E5AE2FF3}" type="pres">
      <dgm:prSet presAssocID="{1891E3FA-6375-470E-8BAD-3D2F12B182C1}" presName="entireBox" presStyleLbl="node1" presStyleIdx="0" presStyleCnt="2" custLinFactNeighborX="-957" custLinFactNeighborY="114"/>
      <dgm:spPr/>
    </dgm:pt>
    <dgm:pt modelId="{DD688819-3000-42E8-99D4-622D1438271A}" type="pres">
      <dgm:prSet presAssocID="{1891E3FA-6375-470E-8BAD-3D2F12B182C1}" presName="descendantBox" presStyleCnt="0"/>
      <dgm:spPr/>
    </dgm:pt>
    <dgm:pt modelId="{775FD3E0-233F-4E59-ADF2-7E9286E820E2}" type="pres">
      <dgm:prSet presAssocID="{3E9717EE-C187-4A95-8ECD-817C19C0DAD8}" presName="childTextBox" presStyleLbl="fgAccFollowNode1" presStyleIdx="0" presStyleCnt="6" custLinFactNeighborX="-4418">
        <dgm:presLayoutVars>
          <dgm:bulletEnabled val="1"/>
        </dgm:presLayoutVars>
      </dgm:prSet>
      <dgm:spPr/>
    </dgm:pt>
    <dgm:pt modelId="{D20752DA-D39C-4F58-90EF-2DB6C28679E4}" type="pres">
      <dgm:prSet presAssocID="{021E91FD-0A01-4ECC-9363-1224774236EA}" presName="childTextBox" presStyleLbl="fgAccFollowNode1" presStyleIdx="1" presStyleCnt="6">
        <dgm:presLayoutVars>
          <dgm:bulletEnabled val="1"/>
        </dgm:presLayoutVars>
      </dgm:prSet>
      <dgm:spPr/>
    </dgm:pt>
    <dgm:pt modelId="{71847DBE-98F0-439C-9C2B-0FB21F18E958}" type="pres">
      <dgm:prSet presAssocID="{A19C603A-0AFA-4478-9770-E8CC03C9C266}" presName="childTextBox" presStyleLbl="fgAccFollowNode1" presStyleIdx="2" presStyleCnt="6">
        <dgm:presLayoutVars>
          <dgm:bulletEnabled val="1"/>
        </dgm:presLayoutVars>
      </dgm:prSet>
      <dgm:spPr/>
    </dgm:pt>
    <dgm:pt modelId="{40508E37-E7F2-41DA-9061-58EAB35E6533}" type="pres">
      <dgm:prSet presAssocID="{96E86547-F2BB-4030-A6B3-7DF9AF7C2319}" presName="childTextBox" presStyleLbl="fgAccFollowNode1" presStyleIdx="3" presStyleCnt="6">
        <dgm:presLayoutVars>
          <dgm:bulletEnabled val="1"/>
        </dgm:presLayoutVars>
      </dgm:prSet>
      <dgm:spPr/>
    </dgm:pt>
    <dgm:pt modelId="{E7DB5F1C-44EB-43AA-86AD-5EECDCE9CB65}" type="pres">
      <dgm:prSet presAssocID="{5069BC73-72C5-4ADB-9BC2-2E64B6A74E2E}" presName="childTextBox" presStyleLbl="fgAccFollowNode1" presStyleIdx="4" presStyleCnt="6">
        <dgm:presLayoutVars>
          <dgm:bulletEnabled val="1"/>
        </dgm:presLayoutVars>
      </dgm:prSet>
      <dgm:spPr/>
    </dgm:pt>
    <dgm:pt modelId="{2C663AB6-C45A-4EF2-8D3B-71A10560D124}" type="pres">
      <dgm:prSet presAssocID="{AB59A300-535A-43EC-9195-DEF8C5A89D1A}" presName="sp" presStyleCnt="0"/>
      <dgm:spPr/>
    </dgm:pt>
    <dgm:pt modelId="{13EDCFD8-9628-49DD-B36D-F84A7C72FA92}" type="pres">
      <dgm:prSet presAssocID="{6CC822CA-7198-4437-A2C6-968CA81CD1D2}" presName="arrowAndChildren" presStyleCnt="0"/>
      <dgm:spPr/>
    </dgm:pt>
    <dgm:pt modelId="{8875FE1E-F139-47FE-B5E5-62574C7BB791}" type="pres">
      <dgm:prSet presAssocID="{6CC822CA-7198-4437-A2C6-968CA81CD1D2}" presName="parentTextArrow" presStyleLbl="node1" presStyleIdx="0" presStyleCnt="2"/>
      <dgm:spPr/>
    </dgm:pt>
    <dgm:pt modelId="{BAB8A984-ABC3-4767-AF6B-936312402098}" type="pres">
      <dgm:prSet presAssocID="{6CC822CA-7198-4437-A2C6-968CA81CD1D2}" presName="arrow" presStyleLbl="node1" presStyleIdx="1" presStyleCnt="2"/>
      <dgm:spPr/>
    </dgm:pt>
    <dgm:pt modelId="{31CB8C21-9E1A-44A4-856C-80859540C54E}" type="pres">
      <dgm:prSet presAssocID="{6CC822CA-7198-4437-A2C6-968CA81CD1D2}" presName="descendantArrow" presStyleCnt="0"/>
      <dgm:spPr/>
    </dgm:pt>
    <dgm:pt modelId="{D653EDAF-E3FC-4376-88C4-0970D5E370C7}" type="pres">
      <dgm:prSet presAssocID="{ED9A9D9B-19A2-4E2D-BF67-D180AEC29E25}" presName="childTextArrow" presStyleLbl="fgAccFollowNode1" presStyleIdx="5" presStyleCnt="6">
        <dgm:presLayoutVars>
          <dgm:bulletEnabled val="1"/>
        </dgm:presLayoutVars>
      </dgm:prSet>
      <dgm:spPr/>
    </dgm:pt>
  </dgm:ptLst>
  <dgm:cxnLst>
    <dgm:cxn modelId="{C5AC2A02-2BE4-4A7C-A2A7-DC8F348B9622}" srcId="{1891E3FA-6375-470E-8BAD-3D2F12B182C1}" destId="{3E9717EE-C187-4A95-8ECD-817C19C0DAD8}" srcOrd="0" destOrd="0" parTransId="{19CE4696-99B8-4D9F-9854-FF7AFCA4324B}" sibTransId="{4C400A82-6614-42D1-9FA0-5573DF9DE993}"/>
    <dgm:cxn modelId="{D7975421-E99A-4702-BA2B-9B2733C91CB3}" srcId="{1891E3FA-6375-470E-8BAD-3D2F12B182C1}" destId="{A19C603A-0AFA-4478-9770-E8CC03C9C266}" srcOrd="2" destOrd="0" parTransId="{FD6A9FC0-E054-44C7-A8C5-C5D81A22A3A9}" sibTransId="{747F5F9A-6CD8-4769-A04E-EEAE2933D9C0}"/>
    <dgm:cxn modelId="{2043C130-54AB-44D6-A321-AC5905C2FC73}" type="presOf" srcId="{1891E3FA-6375-470E-8BAD-3D2F12B182C1}" destId="{7E73D184-DC08-4B6A-9DC6-D295E5AE2FF3}" srcOrd="1" destOrd="0" presId="urn:microsoft.com/office/officeart/2005/8/layout/process4"/>
    <dgm:cxn modelId="{5E291033-36ED-45F2-8468-271A1169E042}" type="presOf" srcId="{021E91FD-0A01-4ECC-9363-1224774236EA}" destId="{D20752DA-D39C-4F58-90EF-2DB6C28679E4}" srcOrd="0" destOrd="0" presId="urn:microsoft.com/office/officeart/2005/8/layout/process4"/>
    <dgm:cxn modelId="{A4BAAE33-0A23-46AC-A903-E1F684E4C1E4}" srcId="{6CC822CA-7198-4437-A2C6-968CA81CD1D2}" destId="{ED9A9D9B-19A2-4E2D-BF67-D180AEC29E25}" srcOrd="0" destOrd="0" parTransId="{2AE1497C-E23C-434E-BEBC-CB6540C455A4}" sibTransId="{08603A12-622A-417C-9268-D5B293B31DE1}"/>
    <dgm:cxn modelId="{AEC82C39-AA35-40E5-A6BD-815AF39AABE3}" type="presOf" srcId="{6CC822CA-7198-4437-A2C6-968CA81CD1D2}" destId="{8875FE1E-F139-47FE-B5E5-62574C7BB791}" srcOrd="0" destOrd="0" presId="urn:microsoft.com/office/officeart/2005/8/layout/process4"/>
    <dgm:cxn modelId="{3CC2DB5F-2232-4181-B72A-706E4EEE5C91}" type="presOf" srcId="{3E9717EE-C187-4A95-8ECD-817C19C0DAD8}" destId="{775FD3E0-233F-4E59-ADF2-7E9286E820E2}" srcOrd="0" destOrd="0" presId="urn:microsoft.com/office/officeart/2005/8/layout/process4"/>
    <dgm:cxn modelId="{236AFD51-53FA-479A-B7FA-E04EF254F0C1}" type="presOf" srcId="{A19C603A-0AFA-4478-9770-E8CC03C9C266}" destId="{71847DBE-98F0-439C-9C2B-0FB21F18E958}" srcOrd="0" destOrd="0" presId="urn:microsoft.com/office/officeart/2005/8/layout/process4"/>
    <dgm:cxn modelId="{EC794975-8FC2-4A49-87B0-55619A80E794}" srcId="{1891E3FA-6375-470E-8BAD-3D2F12B182C1}" destId="{96E86547-F2BB-4030-A6B3-7DF9AF7C2319}" srcOrd="3" destOrd="0" parTransId="{2C939296-E43A-4253-AD7A-56B471510E1C}" sibTransId="{B21B95D0-050A-4BE5-8D70-FB8CA0049556}"/>
    <dgm:cxn modelId="{8EFC6C75-E857-4850-870D-5EB77CEF5B54}" type="presOf" srcId="{96E86547-F2BB-4030-A6B3-7DF9AF7C2319}" destId="{40508E37-E7F2-41DA-9061-58EAB35E6533}" srcOrd="0" destOrd="0" presId="urn:microsoft.com/office/officeart/2005/8/layout/process4"/>
    <dgm:cxn modelId="{97226957-B14E-4BF9-9ACB-BDFE546CA016}" srcId="{2941AB09-8B8D-48F0-B86A-E29057602041}" destId="{6CC822CA-7198-4437-A2C6-968CA81CD1D2}" srcOrd="0" destOrd="0" parTransId="{52D0E450-4776-4BF5-997F-7D6C007F802F}" sibTransId="{AB59A300-535A-43EC-9195-DEF8C5A89D1A}"/>
    <dgm:cxn modelId="{0509727A-DDBA-4459-8657-BAE9C0E5C0BE}" type="presOf" srcId="{5069BC73-72C5-4ADB-9BC2-2E64B6A74E2E}" destId="{E7DB5F1C-44EB-43AA-86AD-5EECDCE9CB65}" srcOrd="0" destOrd="0" presId="urn:microsoft.com/office/officeart/2005/8/layout/process4"/>
    <dgm:cxn modelId="{FF2B5280-06A4-4644-8F12-0FD04C4BECED}" srcId="{1891E3FA-6375-470E-8BAD-3D2F12B182C1}" destId="{021E91FD-0A01-4ECC-9363-1224774236EA}" srcOrd="1" destOrd="0" parTransId="{129BDD35-3DA0-4A1B-B551-4E05F529B006}" sibTransId="{2F58DE46-7355-4B12-97E4-087DCAA592B8}"/>
    <dgm:cxn modelId="{8BAC5E92-7316-48CD-B6CA-A57640B0C916}" type="presOf" srcId="{ED9A9D9B-19A2-4E2D-BF67-D180AEC29E25}" destId="{D653EDAF-E3FC-4376-88C4-0970D5E370C7}" srcOrd="0" destOrd="0" presId="urn:microsoft.com/office/officeart/2005/8/layout/process4"/>
    <dgm:cxn modelId="{6910F0C2-AA15-4B94-AF57-F442E5F7EEE0}" type="presOf" srcId="{2941AB09-8B8D-48F0-B86A-E29057602041}" destId="{E652D079-581F-4FBA-91BC-D25C2D862B59}" srcOrd="0" destOrd="0" presId="urn:microsoft.com/office/officeart/2005/8/layout/process4"/>
    <dgm:cxn modelId="{E5A281CA-50B3-44E8-BCA1-8F7473234042}" type="presOf" srcId="{1891E3FA-6375-470E-8BAD-3D2F12B182C1}" destId="{9B6D0BCD-EE89-45F1-8F99-A71C4BE5B583}" srcOrd="0" destOrd="0" presId="urn:microsoft.com/office/officeart/2005/8/layout/process4"/>
    <dgm:cxn modelId="{384563DC-2B8A-4B11-A4CE-790C3478C074}" srcId="{2941AB09-8B8D-48F0-B86A-E29057602041}" destId="{1891E3FA-6375-470E-8BAD-3D2F12B182C1}" srcOrd="1" destOrd="0" parTransId="{69192C7A-D9E1-4B0A-807F-4DD333E371D2}" sibTransId="{C8D8D43C-3851-43A0-9D59-C24AA1A77184}"/>
    <dgm:cxn modelId="{7513E6EA-9FE1-49DD-8567-F82CA1562AE6}" srcId="{1891E3FA-6375-470E-8BAD-3D2F12B182C1}" destId="{5069BC73-72C5-4ADB-9BC2-2E64B6A74E2E}" srcOrd="4" destOrd="0" parTransId="{8C69B0F5-F6DB-434F-A1EE-114FCA882B84}" sibTransId="{8F6DBAE2-9F9C-4339-A700-8B57E3F776B8}"/>
    <dgm:cxn modelId="{7C9B1DFF-976E-44F5-A146-48D59093683D}" type="presOf" srcId="{6CC822CA-7198-4437-A2C6-968CA81CD1D2}" destId="{BAB8A984-ABC3-4767-AF6B-936312402098}" srcOrd="1" destOrd="0" presId="urn:microsoft.com/office/officeart/2005/8/layout/process4"/>
    <dgm:cxn modelId="{14C2F76D-BA45-451B-99C4-64D608FF40F6}" type="presParOf" srcId="{E652D079-581F-4FBA-91BC-D25C2D862B59}" destId="{03CC9F42-A0DB-4F43-B407-E2B709015D93}" srcOrd="0" destOrd="0" presId="urn:microsoft.com/office/officeart/2005/8/layout/process4"/>
    <dgm:cxn modelId="{E81F1EA0-F4DF-4C38-B889-2F4431E86358}" type="presParOf" srcId="{03CC9F42-A0DB-4F43-B407-E2B709015D93}" destId="{9B6D0BCD-EE89-45F1-8F99-A71C4BE5B583}" srcOrd="0" destOrd="0" presId="urn:microsoft.com/office/officeart/2005/8/layout/process4"/>
    <dgm:cxn modelId="{126B4B82-5B9C-4F2D-9993-EDB523A95476}" type="presParOf" srcId="{03CC9F42-A0DB-4F43-B407-E2B709015D93}" destId="{7E73D184-DC08-4B6A-9DC6-D295E5AE2FF3}" srcOrd="1" destOrd="0" presId="urn:microsoft.com/office/officeart/2005/8/layout/process4"/>
    <dgm:cxn modelId="{2D0483A4-A140-468B-B331-42A7A0D071EB}" type="presParOf" srcId="{03CC9F42-A0DB-4F43-B407-E2B709015D93}" destId="{DD688819-3000-42E8-99D4-622D1438271A}" srcOrd="2" destOrd="0" presId="urn:microsoft.com/office/officeart/2005/8/layout/process4"/>
    <dgm:cxn modelId="{E3C7897A-80D1-4903-B42F-FAB10FE3C56A}" type="presParOf" srcId="{DD688819-3000-42E8-99D4-622D1438271A}" destId="{775FD3E0-233F-4E59-ADF2-7E9286E820E2}" srcOrd="0" destOrd="0" presId="urn:microsoft.com/office/officeart/2005/8/layout/process4"/>
    <dgm:cxn modelId="{1C4202A2-27D7-408D-84B3-7E658CDF330A}" type="presParOf" srcId="{DD688819-3000-42E8-99D4-622D1438271A}" destId="{D20752DA-D39C-4F58-90EF-2DB6C28679E4}" srcOrd="1" destOrd="0" presId="urn:microsoft.com/office/officeart/2005/8/layout/process4"/>
    <dgm:cxn modelId="{A9263CDC-E618-4E12-BC81-AE96784C8C5A}" type="presParOf" srcId="{DD688819-3000-42E8-99D4-622D1438271A}" destId="{71847DBE-98F0-439C-9C2B-0FB21F18E958}" srcOrd="2" destOrd="0" presId="urn:microsoft.com/office/officeart/2005/8/layout/process4"/>
    <dgm:cxn modelId="{0F488CC5-033B-4C87-B903-1363C06DE1C6}" type="presParOf" srcId="{DD688819-3000-42E8-99D4-622D1438271A}" destId="{40508E37-E7F2-41DA-9061-58EAB35E6533}" srcOrd="3" destOrd="0" presId="urn:microsoft.com/office/officeart/2005/8/layout/process4"/>
    <dgm:cxn modelId="{D750C949-FF81-4033-9779-9C182A37843E}" type="presParOf" srcId="{DD688819-3000-42E8-99D4-622D1438271A}" destId="{E7DB5F1C-44EB-43AA-86AD-5EECDCE9CB65}" srcOrd="4" destOrd="0" presId="urn:microsoft.com/office/officeart/2005/8/layout/process4"/>
    <dgm:cxn modelId="{674021C5-784A-4E76-9831-39497282AD32}" type="presParOf" srcId="{E652D079-581F-4FBA-91BC-D25C2D862B59}" destId="{2C663AB6-C45A-4EF2-8D3B-71A10560D124}" srcOrd="1" destOrd="0" presId="urn:microsoft.com/office/officeart/2005/8/layout/process4"/>
    <dgm:cxn modelId="{41DA456F-3BAB-4095-A8ED-4A493CD0BD0A}" type="presParOf" srcId="{E652D079-581F-4FBA-91BC-D25C2D862B59}" destId="{13EDCFD8-9628-49DD-B36D-F84A7C72FA92}" srcOrd="2" destOrd="0" presId="urn:microsoft.com/office/officeart/2005/8/layout/process4"/>
    <dgm:cxn modelId="{4664824B-54AB-4FD3-A9B3-4BC5031591C1}" type="presParOf" srcId="{13EDCFD8-9628-49DD-B36D-F84A7C72FA92}" destId="{8875FE1E-F139-47FE-B5E5-62574C7BB791}" srcOrd="0" destOrd="0" presId="urn:microsoft.com/office/officeart/2005/8/layout/process4"/>
    <dgm:cxn modelId="{2D56AA1D-BCF3-490F-8F04-A75698486F7F}" type="presParOf" srcId="{13EDCFD8-9628-49DD-B36D-F84A7C72FA92}" destId="{BAB8A984-ABC3-4767-AF6B-936312402098}" srcOrd="1" destOrd="0" presId="urn:microsoft.com/office/officeart/2005/8/layout/process4"/>
    <dgm:cxn modelId="{6D37CC29-847B-4ED3-910E-C5A2B2309048}" type="presParOf" srcId="{13EDCFD8-9628-49DD-B36D-F84A7C72FA92}" destId="{31CB8C21-9E1A-44A4-856C-80859540C54E}" srcOrd="2" destOrd="0" presId="urn:microsoft.com/office/officeart/2005/8/layout/process4"/>
    <dgm:cxn modelId="{1E24A527-7228-4CD0-B7DC-564883DD84CB}" type="presParOf" srcId="{31CB8C21-9E1A-44A4-856C-80859540C54E}" destId="{D653EDAF-E3FC-4376-88C4-0970D5E370C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178E83-6A19-494C-A9ED-9A1D1EA6F03A}"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6BD17E9C-E048-41E0-AA69-483F7BA59D18}">
      <dgm:prSet/>
      <dgm:spPr/>
      <dgm:t>
        <a:bodyPr/>
        <a:lstStyle/>
        <a:p>
          <a:r>
            <a:rPr lang="en-US"/>
            <a:t>Track the trends in Migrants and their movement over time</a:t>
          </a:r>
        </a:p>
      </dgm:t>
    </dgm:pt>
    <dgm:pt modelId="{2521B12E-44B3-49F1-89D2-1C1FB95D550B}" type="parTrans" cxnId="{960D1D53-8D45-4370-9887-2019790BFDB5}">
      <dgm:prSet/>
      <dgm:spPr/>
      <dgm:t>
        <a:bodyPr/>
        <a:lstStyle/>
        <a:p>
          <a:endParaRPr lang="en-US"/>
        </a:p>
      </dgm:t>
    </dgm:pt>
    <dgm:pt modelId="{A50C2EAB-1215-417A-9F5F-5680F22043F7}" type="sibTrans" cxnId="{960D1D53-8D45-4370-9887-2019790BFDB5}">
      <dgm:prSet/>
      <dgm:spPr/>
      <dgm:t>
        <a:bodyPr/>
        <a:lstStyle/>
        <a:p>
          <a:endParaRPr lang="en-US"/>
        </a:p>
      </dgm:t>
    </dgm:pt>
    <dgm:pt modelId="{C6598855-F009-4255-872B-9F00EFF60414}">
      <dgm:prSet/>
      <dgm:spPr/>
      <dgm:t>
        <a:bodyPr/>
        <a:lstStyle/>
        <a:p>
          <a:r>
            <a:rPr lang="en-US"/>
            <a:t>Identify areas where intervention can be provided</a:t>
          </a:r>
        </a:p>
      </dgm:t>
    </dgm:pt>
    <dgm:pt modelId="{91DEBF31-6772-42C6-9906-87D5A1F9D6E9}" type="parTrans" cxnId="{9A8B730E-CB92-4CDE-8F40-4570706CED88}">
      <dgm:prSet/>
      <dgm:spPr/>
      <dgm:t>
        <a:bodyPr/>
        <a:lstStyle/>
        <a:p>
          <a:endParaRPr lang="en-US"/>
        </a:p>
      </dgm:t>
    </dgm:pt>
    <dgm:pt modelId="{3BC47F19-E169-4910-8DA7-09A224E05EF2}" type="sibTrans" cxnId="{9A8B730E-CB92-4CDE-8F40-4570706CED88}">
      <dgm:prSet/>
      <dgm:spPr/>
      <dgm:t>
        <a:bodyPr/>
        <a:lstStyle/>
        <a:p>
          <a:endParaRPr lang="en-US"/>
        </a:p>
      </dgm:t>
    </dgm:pt>
    <dgm:pt modelId="{1BF7EC19-D60D-4D45-B9BD-12EB3D739B8F}" type="pres">
      <dgm:prSet presAssocID="{4C178E83-6A19-494C-A9ED-9A1D1EA6F03A}" presName="hierChild1" presStyleCnt="0">
        <dgm:presLayoutVars>
          <dgm:chPref val="1"/>
          <dgm:dir/>
          <dgm:animOne val="branch"/>
          <dgm:animLvl val="lvl"/>
          <dgm:resizeHandles/>
        </dgm:presLayoutVars>
      </dgm:prSet>
      <dgm:spPr/>
    </dgm:pt>
    <dgm:pt modelId="{7274588B-CE5F-4388-8FC1-2D4E53446883}" type="pres">
      <dgm:prSet presAssocID="{6BD17E9C-E048-41E0-AA69-483F7BA59D18}" presName="hierRoot1" presStyleCnt="0"/>
      <dgm:spPr/>
    </dgm:pt>
    <dgm:pt modelId="{9010E83A-E8D5-448E-9551-D581A7265C66}" type="pres">
      <dgm:prSet presAssocID="{6BD17E9C-E048-41E0-AA69-483F7BA59D18}" presName="composite" presStyleCnt="0"/>
      <dgm:spPr/>
    </dgm:pt>
    <dgm:pt modelId="{CC60B740-520E-4BB9-9358-F76D34AAFCF1}" type="pres">
      <dgm:prSet presAssocID="{6BD17E9C-E048-41E0-AA69-483F7BA59D18}" presName="background" presStyleLbl="node0" presStyleIdx="0" presStyleCnt="2"/>
      <dgm:spPr/>
    </dgm:pt>
    <dgm:pt modelId="{33B427C1-CB19-4951-9073-1245FA6DAE72}" type="pres">
      <dgm:prSet presAssocID="{6BD17E9C-E048-41E0-AA69-483F7BA59D18}" presName="text" presStyleLbl="fgAcc0" presStyleIdx="0" presStyleCnt="2">
        <dgm:presLayoutVars>
          <dgm:chPref val="3"/>
        </dgm:presLayoutVars>
      </dgm:prSet>
      <dgm:spPr/>
    </dgm:pt>
    <dgm:pt modelId="{71DAAF14-7DAE-495F-A01F-0EA92D5F50DD}" type="pres">
      <dgm:prSet presAssocID="{6BD17E9C-E048-41E0-AA69-483F7BA59D18}" presName="hierChild2" presStyleCnt="0"/>
      <dgm:spPr/>
    </dgm:pt>
    <dgm:pt modelId="{D0C6AC0F-8A0B-40DC-A965-1AE313D6178A}" type="pres">
      <dgm:prSet presAssocID="{C6598855-F009-4255-872B-9F00EFF60414}" presName="hierRoot1" presStyleCnt="0"/>
      <dgm:spPr/>
    </dgm:pt>
    <dgm:pt modelId="{A12D6BC4-5B34-41EA-87BB-678EA8093CB4}" type="pres">
      <dgm:prSet presAssocID="{C6598855-F009-4255-872B-9F00EFF60414}" presName="composite" presStyleCnt="0"/>
      <dgm:spPr/>
    </dgm:pt>
    <dgm:pt modelId="{E41C5BA7-FA0A-4464-84E8-43395422C4A1}" type="pres">
      <dgm:prSet presAssocID="{C6598855-F009-4255-872B-9F00EFF60414}" presName="background" presStyleLbl="node0" presStyleIdx="1" presStyleCnt="2"/>
      <dgm:spPr/>
    </dgm:pt>
    <dgm:pt modelId="{9A255F0E-836A-4F16-894B-C52AD032F2D8}" type="pres">
      <dgm:prSet presAssocID="{C6598855-F009-4255-872B-9F00EFF60414}" presName="text" presStyleLbl="fgAcc0" presStyleIdx="1" presStyleCnt="2">
        <dgm:presLayoutVars>
          <dgm:chPref val="3"/>
        </dgm:presLayoutVars>
      </dgm:prSet>
      <dgm:spPr/>
    </dgm:pt>
    <dgm:pt modelId="{F6D2205D-1EC0-4FCD-BFB2-9C279DDC1571}" type="pres">
      <dgm:prSet presAssocID="{C6598855-F009-4255-872B-9F00EFF60414}" presName="hierChild2" presStyleCnt="0"/>
      <dgm:spPr/>
    </dgm:pt>
  </dgm:ptLst>
  <dgm:cxnLst>
    <dgm:cxn modelId="{9A8B730E-CB92-4CDE-8F40-4570706CED88}" srcId="{4C178E83-6A19-494C-A9ED-9A1D1EA6F03A}" destId="{C6598855-F009-4255-872B-9F00EFF60414}" srcOrd="1" destOrd="0" parTransId="{91DEBF31-6772-42C6-9906-87D5A1F9D6E9}" sibTransId="{3BC47F19-E169-4910-8DA7-09A224E05EF2}"/>
    <dgm:cxn modelId="{CACC895D-F6D8-47E5-8D13-030CEA7B2BDE}" type="presOf" srcId="{4C178E83-6A19-494C-A9ED-9A1D1EA6F03A}" destId="{1BF7EC19-D60D-4D45-B9BD-12EB3D739B8F}" srcOrd="0" destOrd="0" presId="urn:microsoft.com/office/officeart/2005/8/layout/hierarchy1"/>
    <dgm:cxn modelId="{960D1D53-8D45-4370-9887-2019790BFDB5}" srcId="{4C178E83-6A19-494C-A9ED-9A1D1EA6F03A}" destId="{6BD17E9C-E048-41E0-AA69-483F7BA59D18}" srcOrd="0" destOrd="0" parTransId="{2521B12E-44B3-49F1-89D2-1C1FB95D550B}" sibTransId="{A50C2EAB-1215-417A-9F5F-5680F22043F7}"/>
    <dgm:cxn modelId="{7F70EFC9-AD70-462E-BEEE-18993F89843F}" type="presOf" srcId="{6BD17E9C-E048-41E0-AA69-483F7BA59D18}" destId="{33B427C1-CB19-4951-9073-1245FA6DAE72}" srcOrd="0" destOrd="0" presId="urn:microsoft.com/office/officeart/2005/8/layout/hierarchy1"/>
    <dgm:cxn modelId="{F30E66E8-6FA6-4724-806E-93FE5C7CBEA0}" type="presOf" srcId="{C6598855-F009-4255-872B-9F00EFF60414}" destId="{9A255F0E-836A-4F16-894B-C52AD032F2D8}" srcOrd="0" destOrd="0" presId="urn:microsoft.com/office/officeart/2005/8/layout/hierarchy1"/>
    <dgm:cxn modelId="{151130FB-CF57-4AE9-B7F0-9681662054A7}" type="presParOf" srcId="{1BF7EC19-D60D-4D45-B9BD-12EB3D739B8F}" destId="{7274588B-CE5F-4388-8FC1-2D4E53446883}" srcOrd="0" destOrd="0" presId="urn:microsoft.com/office/officeart/2005/8/layout/hierarchy1"/>
    <dgm:cxn modelId="{4856CC72-1DDC-4235-B8C4-5C63D1C1F9AB}" type="presParOf" srcId="{7274588B-CE5F-4388-8FC1-2D4E53446883}" destId="{9010E83A-E8D5-448E-9551-D581A7265C66}" srcOrd="0" destOrd="0" presId="urn:microsoft.com/office/officeart/2005/8/layout/hierarchy1"/>
    <dgm:cxn modelId="{51DB1DB4-2790-43FB-81BB-F40A1039070B}" type="presParOf" srcId="{9010E83A-E8D5-448E-9551-D581A7265C66}" destId="{CC60B740-520E-4BB9-9358-F76D34AAFCF1}" srcOrd="0" destOrd="0" presId="urn:microsoft.com/office/officeart/2005/8/layout/hierarchy1"/>
    <dgm:cxn modelId="{5F860952-74E3-4703-A660-25B3C56F9759}" type="presParOf" srcId="{9010E83A-E8D5-448E-9551-D581A7265C66}" destId="{33B427C1-CB19-4951-9073-1245FA6DAE72}" srcOrd="1" destOrd="0" presId="urn:microsoft.com/office/officeart/2005/8/layout/hierarchy1"/>
    <dgm:cxn modelId="{150EA548-54F4-42FE-B457-C367A9BFD4AB}" type="presParOf" srcId="{7274588B-CE5F-4388-8FC1-2D4E53446883}" destId="{71DAAF14-7DAE-495F-A01F-0EA92D5F50DD}" srcOrd="1" destOrd="0" presId="urn:microsoft.com/office/officeart/2005/8/layout/hierarchy1"/>
    <dgm:cxn modelId="{E47B923A-527E-4EBC-8FA4-5C957DC05BE7}" type="presParOf" srcId="{1BF7EC19-D60D-4D45-B9BD-12EB3D739B8F}" destId="{D0C6AC0F-8A0B-40DC-A965-1AE313D6178A}" srcOrd="1" destOrd="0" presId="urn:microsoft.com/office/officeart/2005/8/layout/hierarchy1"/>
    <dgm:cxn modelId="{CF879932-9AED-4EED-9130-37C486BC6DF1}" type="presParOf" srcId="{D0C6AC0F-8A0B-40DC-A965-1AE313D6178A}" destId="{A12D6BC4-5B34-41EA-87BB-678EA8093CB4}" srcOrd="0" destOrd="0" presId="urn:microsoft.com/office/officeart/2005/8/layout/hierarchy1"/>
    <dgm:cxn modelId="{76340DDB-9E2D-46D6-A48B-63B82DCF0704}" type="presParOf" srcId="{A12D6BC4-5B34-41EA-87BB-678EA8093CB4}" destId="{E41C5BA7-FA0A-4464-84E8-43395422C4A1}" srcOrd="0" destOrd="0" presId="urn:microsoft.com/office/officeart/2005/8/layout/hierarchy1"/>
    <dgm:cxn modelId="{DC92F64C-1713-473B-93FC-100360D0A960}" type="presParOf" srcId="{A12D6BC4-5B34-41EA-87BB-678EA8093CB4}" destId="{9A255F0E-836A-4F16-894B-C52AD032F2D8}" srcOrd="1" destOrd="0" presId="urn:microsoft.com/office/officeart/2005/8/layout/hierarchy1"/>
    <dgm:cxn modelId="{22244571-4D65-4834-A3B0-D1991990861A}" type="presParOf" srcId="{D0C6AC0F-8A0B-40DC-A965-1AE313D6178A}" destId="{F6D2205D-1EC0-4FCD-BFB2-9C279DDC157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3D184-DC08-4B6A-9DC6-D295E5AE2FF3}">
      <dsp:nvSpPr>
        <dsp:cNvPr id="0" name=""/>
        <dsp:cNvSpPr/>
      </dsp:nvSpPr>
      <dsp:spPr>
        <a:xfrm>
          <a:off x="0" y="3344298"/>
          <a:ext cx="6862501" cy="219258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Overview:</a:t>
          </a:r>
        </a:p>
      </dsp:txBody>
      <dsp:txXfrm>
        <a:off x="0" y="3344298"/>
        <a:ext cx="6862501" cy="1183995"/>
      </dsp:txXfrm>
    </dsp:sp>
    <dsp:sp modelId="{775FD3E0-233F-4E59-ADF2-7E9286E820E2}">
      <dsp:nvSpPr>
        <dsp:cNvPr id="0" name=""/>
        <dsp:cNvSpPr/>
      </dsp:nvSpPr>
      <dsp:spPr>
        <a:xfrm>
          <a:off x="0" y="4481945"/>
          <a:ext cx="1372165" cy="100858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Total Missing Migrants:</a:t>
          </a:r>
        </a:p>
        <a:p>
          <a:pPr marL="0" lvl="0" indent="0" algn="ctr" defTabSz="666750">
            <a:lnSpc>
              <a:spcPct val="90000"/>
            </a:lnSpc>
            <a:spcBef>
              <a:spcPct val="0"/>
            </a:spcBef>
            <a:spcAft>
              <a:spcPct val="35000"/>
            </a:spcAft>
            <a:buNone/>
          </a:pPr>
          <a:r>
            <a:rPr lang="en-US" sz="1500" b="1" kern="1200" dirty="0"/>
            <a:t> 15274</a:t>
          </a:r>
        </a:p>
      </dsp:txBody>
      <dsp:txXfrm>
        <a:off x="0" y="4481945"/>
        <a:ext cx="1372165" cy="1008588"/>
      </dsp:txXfrm>
    </dsp:sp>
    <dsp:sp modelId="{D20752DA-D39C-4F58-90EF-2DB6C28679E4}">
      <dsp:nvSpPr>
        <dsp:cNvPr id="0" name=""/>
        <dsp:cNvSpPr/>
      </dsp:nvSpPr>
      <dsp:spPr>
        <a:xfrm>
          <a:off x="1373002" y="4481945"/>
          <a:ext cx="1372165" cy="100858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Total Reported Dead: </a:t>
          </a:r>
        </a:p>
        <a:p>
          <a:pPr marL="0" lvl="0" indent="0" algn="ctr" defTabSz="666750">
            <a:lnSpc>
              <a:spcPct val="90000"/>
            </a:lnSpc>
            <a:spcBef>
              <a:spcPct val="0"/>
            </a:spcBef>
            <a:spcAft>
              <a:spcPct val="35000"/>
            </a:spcAft>
            <a:buNone/>
          </a:pPr>
          <a:r>
            <a:rPr lang="en-US" sz="1500" b="1" kern="1200" dirty="0"/>
            <a:t>18368</a:t>
          </a:r>
        </a:p>
      </dsp:txBody>
      <dsp:txXfrm>
        <a:off x="1373002" y="4481945"/>
        <a:ext cx="1372165" cy="1008588"/>
      </dsp:txXfrm>
    </dsp:sp>
    <dsp:sp modelId="{71847DBE-98F0-439C-9C2B-0FB21F18E958}">
      <dsp:nvSpPr>
        <dsp:cNvPr id="0" name=""/>
        <dsp:cNvSpPr/>
      </dsp:nvSpPr>
      <dsp:spPr>
        <a:xfrm>
          <a:off x="2745167" y="4481945"/>
          <a:ext cx="1372165" cy="100858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Affected Males: </a:t>
          </a:r>
        </a:p>
        <a:p>
          <a:pPr marL="0" lvl="0" indent="0" algn="ctr" defTabSz="666750">
            <a:lnSpc>
              <a:spcPct val="90000"/>
            </a:lnSpc>
            <a:spcBef>
              <a:spcPct val="0"/>
            </a:spcBef>
            <a:spcAft>
              <a:spcPct val="35000"/>
            </a:spcAft>
            <a:buNone/>
          </a:pPr>
          <a:r>
            <a:rPr lang="en-US" sz="1500" b="1" kern="1200" dirty="0"/>
            <a:t>6053</a:t>
          </a:r>
        </a:p>
      </dsp:txBody>
      <dsp:txXfrm>
        <a:off x="2745167" y="4481945"/>
        <a:ext cx="1372165" cy="1008588"/>
      </dsp:txXfrm>
    </dsp:sp>
    <dsp:sp modelId="{40508E37-E7F2-41DA-9061-58EAB35E6533}">
      <dsp:nvSpPr>
        <dsp:cNvPr id="0" name=""/>
        <dsp:cNvSpPr/>
      </dsp:nvSpPr>
      <dsp:spPr>
        <a:xfrm>
          <a:off x="4117333" y="4481945"/>
          <a:ext cx="1372165" cy="100858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Affected Females: </a:t>
          </a:r>
        </a:p>
        <a:p>
          <a:pPr marL="0" lvl="0" indent="0" algn="ctr" defTabSz="666750">
            <a:lnSpc>
              <a:spcPct val="90000"/>
            </a:lnSpc>
            <a:spcBef>
              <a:spcPct val="0"/>
            </a:spcBef>
            <a:spcAft>
              <a:spcPct val="35000"/>
            </a:spcAft>
            <a:buNone/>
          </a:pPr>
          <a:r>
            <a:rPr lang="en-US" sz="1500" b="1" kern="1200" dirty="0"/>
            <a:t>2108</a:t>
          </a:r>
        </a:p>
      </dsp:txBody>
      <dsp:txXfrm>
        <a:off x="4117333" y="4481945"/>
        <a:ext cx="1372165" cy="1008588"/>
      </dsp:txXfrm>
    </dsp:sp>
    <dsp:sp modelId="{E7DB5F1C-44EB-43AA-86AD-5EECDCE9CB65}">
      <dsp:nvSpPr>
        <dsp:cNvPr id="0" name=""/>
        <dsp:cNvSpPr/>
      </dsp:nvSpPr>
      <dsp:spPr>
        <a:xfrm>
          <a:off x="5489498" y="4481945"/>
          <a:ext cx="1372165" cy="1008588"/>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Affected Children:  </a:t>
          </a:r>
        </a:p>
        <a:p>
          <a:pPr marL="0" lvl="0" indent="0" algn="ctr" defTabSz="666750">
            <a:lnSpc>
              <a:spcPct val="90000"/>
            </a:lnSpc>
            <a:spcBef>
              <a:spcPct val="0"/>
            </a:spcBef>
            <a:spcAft>
              <a:spcPct val="35000"/>
            </a:spcAft>
            <a:buNone/>
          </a:pPr>
          <a:r>
            <a:rPr lang="en-US" sz="1500" b="1" kern="1200" dirty="0"/>
            <a:t>1741</a:t>
          </a:r>
        </a:p>
      </dsp:txBody>
      <dsp:txXfrm>
        <a:off x="5489498" y="4481945"/>
        <a:ext cx="1372165" cy="1008588"/>
      </dsp:txXfrm>
    </dsp:sp>
    <dsp:sp modelId="{BAB8A984-ABC3-4767-AF6B-936312402098}">
      <dsp:nvSpPr>
        <dsp:cNvPr id="0" name=""/>
        <dsp:cNvSpPr/>
      </dsp:nvSpPr>
      <dsp:spPr>
        <a:xfrm rot="10800000">
          <a:off x="0" y="2496"/>
          <a:ext cx="6862501" cy="3372194"/>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6000 reported incidents between </a:t>
          </a:r>
        </a:p>
        <a:p>
          <a:pPr marL="0" lvl="0" indent="0" algn="ctr" defTabSz="1066800">
            <a:lnSpc>
              <a:spcPct val="90000"/>
            </a:lnSpc>
            <a:spcBef>
              <a:spcPct val="0"/>
            </a:spcBef>
            <a:spcAft>
              <a:spcPct val="35000"/>
            </a:spcAft>
            <a:buNone/>
          </a:pPr>
          <a:r>
            <a:rPr lang="en-US" sz="2400" kern="1200" dirty="0"/>
            <a:t>2013 and 2019</a:t>
          </a:r>
        </a:p>
      </dsp:txBody>
      <dsp:txXfrm rot="-10800000">
        <a:off x="0" y="2496"/>
        <a:ext cx="6862501" cy="1183640"/>
      </dsp:txXfrm>
    </dsp:sp>
    <dsp:sp modelId="{D653EDAF-E3FC-4376-88C4-0970D5E370C7}">
      <dsp:nvSpPr>
        <dsp:cNvPr id="0" name=""/>
        <dsp:cNvSpPr/>
      </dsp:nvSpPr>
      <dsp:spPr>
        <a:xfrm>
          <a:off x="0" y="1186136"/>
          <a:ext cx="6862501" cy="1008286"/>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9050" rIns="106680" bIns="19050" numCol="1" spcCol="1270" anchor="ctr" anchorCtr="0">
          <a:noAutofit/>
        </a:bodyPr>
        <a:lstStyle/>
        <a:p>
          <a:pPr marL="0" lvl="0" indent="0" algn="ctr" defTabSz="666750">
            <a:lnSpc>
              <a:spcPct val="90000"/>
            </a:lnSpc>
            <a:spcBef>
              <a:spcPct val="0"/>
            </a:spcBef>
            <a:spcAft>
              <a:spcPct val="35000"/>
            </a:spcAft>
            <a:buNone/>
          </a:pPr>
          <a:r>
            <a:rPr lang="en-US" sz="1500" kern="1200"/>
            <a:t>Each record contains multiple people being affected</a:t>
          </a:r>
        </a:p>
      </dsp:txBody>
      <dsp:txXfrm>
        <a:off x="0" y="1186136"/>
        <a:ext cx="6862501" cy="1008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60B740-520E-4BB9-9358-F76D34AAFCF1}">
      <dsp:nvSpPr>
        <dsp:cNvPr id="0" name=""/>
        <dsp:cNvSpPr/>
      </dsp:nvSpPr>
      <dsp:spPr>
        <a:xfrm>
          <a:off x="1253" y="167165"/>
          <a:ext cx="4401108" cy="27947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3B427C1-CB19-4951-9073-1245FA6DAE72}">
      <dsp:nvSpPr>
        <dsp:cNvPr id="0" name=""/>
        <dsp:cNvSpPr/>
      </dsp:nvSpPr>
      <dsp:spPr>
        <a:xfrm>
          <a:off x="490265" y="631726"/>
          <a:ext cx="4401108" cy="279470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Track the trends in Migrants and their movement over time</a:t>
          </a:r>
        </a:p>
      </dsp:txBody>
      <dsp:txXfrm>
        <a:off x="572119" y="713580"/>
        <a:ext cx="4237400" cy="2630995"/>
      </dsp:txXfrm>
    </dsp:sp>
    <dsp:sp modelId="{E41C5BA7-FA0A-4464-84E8-43395422C4A1}">
      <dsp:nvSpPr>
        <dsp:cNvPr id="0" name=""/>
        <dsp:cNvSpPr/>
      </dsp:nvSpPr>
      <dsp:spPr>
        <a:xfrm>
          <a:off x="5380386" y="167165"/>
          <a:ext cx="4401108" cy="279470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A255F0E-836A-4F16-894B-C52AD032F2D8}">
      <dsp:nvSpPr>
        <dsp:cNvPr id="0" name=""/>
        <dsp:cNvSpPr/>
      </dsp:nvSpPr>
      <dsp:spPr>
        <a:xfrm>
          <a:off x="5869398" y="631726"/>
          <a:ext cx="4401108" cy="279470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Identify areas where intervention can be provided</a:t>
          </a:r>
        </a:p>
      </dsp:txBody>
      <dsp:txXfrm>
        <a:off x="5951252" y="713580"/>
        <a:ext cx="4237400" cy="26309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10/16/2019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10/16/2019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10/16/2019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10/16/2019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10/16/2019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10/16/2019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10/16/2019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10/16/2019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10/16/2019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10/16/2019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948586-1D86-412C-9C30-09F2AE24A162}"/>
              </a:ext>
            </a:extLst>
          </p:cNvPr>
          <p:cNvSpPr>
            <a:spLocks noGrp="1"/>
          </p:cNvSpPr>
          <p:nvPr>
            <p:ph type="title"/>
          </p:nvPr>
        </p:nvSpPr>
        <p:spPr>
          <a:xfrm>
            <a:off x="592243" y="244923"/>
            <a:ext cx="10845335" cy="1300873"/>
          </a:xfrm>
        </p:spPr>
        <p:txBody>
          <a:bodyPr anchor="b">
            <a:normAutofit/>
          </a:bodyPr>
          <a:lstStyle/>
          <a:p>
            <a:pPr algn="l"/>
            <a:r>
              <a:rPr lang="en-US" dirty="0">
                <a:solidFill>
                  <a:schemeClr val="tx1"/>
                </a:solidFill>
              </a:rPr>
              <a:t>Migrant Deaths on the Decline - But is that really a good  thing?</a:t>
            </a:r>
            <a:br>
              <a:rPr lang="en-US" sz="4000" dirty="0">
                <a:solidFill>
                  <a:schemeClr val="tx1"/>
                </a:solidFill>
              </a:rPr>
            </a:br>
            <a:endParaRPr lang="en-US" sz="4000" dirty="0">
              <a:solidFill>
                <a:schemeClr val="tx1"/>
              </a:solidFill>
            </a:endParaRPr>
          </a:p>
        </p:txBody>
      </p:sp>
      <p:sp>
        <p:nvSpPr>
          <p:cNvPr id="7" name="Text Placeholder 6">
            <a:extLst>
              <a:ext uri="{FF2B5EF4-FFF2-40B4-BE49-F238E27FC236}">
                <a16:creationId xmlns:a16="http://schemas.microsoft.com/office/drawing/2014/main" id="{9FE140D7-2598-436D-BE81-6FAA6F25C599}"/>
              </a:ext>
            </a:extLst>
          </p:cNvPr>
          <p:cNvSpPr>
            <a:spLocks noGrp="1"/>
          </p:cNvSpPr>
          <p:nvPr>
            <p:ph type="body" sz="half" idx="2"/>
          </p:nvPr>
        </p:nvSpPr>
        <p:spPr/>
        <p:txBody>
          <a:bodyPr/>
          <a:lstStyle/>
          <a:p>
            <a:endParaRPr lang="en-US"/>
          </a:p>
        </p:txBody>
      </p:sp>
      <p:pic>
        <p:nvPicPr>
          <p:cNvPr id="5" name="Picture 4">
            <a:extLst>
              <a:ext uri="{FF2B5EF4-FFF2-40B4-BE49-F238E27FC236}">
                <a16:creationId xmlns:a16="http://schemas.microsoft.com/office/drawing/2014/main" id="{212FDD01-1DB1-4D47-B7BC-E805B4E23386}"/>
              </a:ext>
            </a:extLst>
          </p:cNvPr>
          <p:cNvPicPr>
            <a:picLocks noChangeAspect="1"/>
          </p:cNvPicPr>
          <p:nvPr/>
        </p:nvPicPr>
        <p:blipFill>
          <a:blip r:embed="rId2"/>
          <a:srcRect/>
          <a:stretch/>
        </p:blipFill>
        <p:spPr>
          <a:xfrm>
            <a:off x="638227" y="1293078"/>
            <a:ext cx="7425445" cy="5087514"/>
          </a:xfrm>
          <a:prstGeom prst="rect">
            <a:avLst/>
          </a:prstGeom>
        </p:spPr>
      </p:pic>
      <p:sp>
        <p:nvSpPr>
          <p:cNvPr id="8" name="Rectangle 7">
            <a:extLst>
              <a:ext uri="{FF2B5EF4-FFF2-40B4-BE49-F238E27FC236}">
                <a16:creationId xmlns:a16="http://schemas.microsoft.com/office/drawing/2014/main" id="{12E5D7B3-68B5-4E91-8EAE-6A9366D9158A}"/>
              </a:ext>
            </a:extLst>
          </p:cNvPr>
          <p:cNvSpPr/>
          <p:nvPr/>
        </p:nvSpPr>
        <p:spPr>
          <a:xfrm>
            <a:off x="8729740" y="2399021"/>
            <a:ext cx="2920019" cy="2951642"/>
          </a:xfrm>
          <a:prstGeom prst="rect">
            <a:avLst/>
          </a:prstGeom>
        </p:spPr>
        <p:txBody>
          <a:bodyPr wrap="square">
            <a:spAutoFit/>
          </a:bodyPr>
          <a:lstStyle/>
          <a:p>
            <a:pPr algn="ct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Migrant Deaths have currently dropped from the record highs experienced in the last few years. </a:t>
            </a:r>
          </a:p>
          <a:p>
            <a:pPr algn="ct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algn="ct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In 2016, Turkey was offered a deal worth billions in aid for blocking off part of the migration path</a:t>
            </a:r>
          </a:p>
        </p:txBody>
      </p:sp>
    </p:spTree>
    <p:extLst>
      <p:ext uri="{BB962C8B-B14F-4D97-AF65-F5344CB8AC3E}">
        <p14:creationId xmlns:p14="http://schemas.microsoft.com/office/powerpoint/2010/main" val="3314415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E8BF2A4C-780B-44CD-B382-A68E328355E3}"/>
              </a:ext>
            </a:extLst>
          </p:cNvPr>
          <p:cNvPicPr>
            <a:picLocks noGrp="1" noChangeAspect="1"/>
          </p:cNvPicPr>
          <p:nvPr>
            <p:ph idx="1"/>
          </p:nvPr>
        </p:nvPicPr>
        <p:blipFill>
          <a:blip r:embed="rId3"/>
          <a:stretch>
            <a:fillRect/>
          </a:stretch>
        </p:blipFill>
        <p:spPr>
          <a:xfrm>
            <a:off x="1318729" y="994168"/>
            <a:ext cx="9423135" cy="4970702"/>
          </a:xfrm>
          <a:prstGeom prst="rect">
            <a:avLst/>
          </a:prstGeom>
          <a:ln w="190500" cap="flat" cmpd="thinThick">
            <a:solidFill>
              <a:srgbClr val="FFFFFF"/>
            </a:solidFill>
            <a:prstDash val="solid"/>
            <a:round/>
          </a:ln>
        </p:spPr>
      </p:pic>
    </p:spTree>
    <p:extLst>
      <p:ext uri="{BB962C8B-B14F-4D97-AF65-F5344CB8AC3E}">
        <p14:creationId xmlns:p14="http://schemas.microsoft.com/office/powerpoint/2010/main" val="1117524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B9CE04EF-0B10-496D-9712-E3F4ABA39C44}"/>
              </a:ext>
            </a:extLst>
          </p:cNvPr>
          <p:cNvPicPr>
            <a:picLocks noGrp="1" noChangeAspect="1"/>
          </p:cNvPicPr>
          <p:nvPr>
            <p:ph idx="1"/>
          </p:nvPr>
        </p:nvPicPr>
        <p:blipFill>
          <a:blip r:embed="rId3"/>
          <a:stretch>
            <a:fillRect/>
          </a:stretch>
        </p:blipFill>
        <p:spPr>
          <a:xfrm>
            <a:off x="1392259" y="943649"/>
            <a:ext cx="9559039" cy="4970702"/>
          </a:xfrm>
          <a:prstGeom prst="rect">
            <a:avLst/>
          </a:prstGeom>
          <a:ln w="190500" cap="flat" cmpd="thinThick">
            <a:solidFill>
              <a:srgbClr val="FFFFFF"/>
            </a:solidFill>
            <a:prstDash val="solid"/>
            <a:round/>
          </a:ln>
        </p:spPr>
      </p:pic>
    </p:spTree>
    <p:extLst>
      <p:ext uri="{BB962C8B-B14F-4D97-AF65-F5344CB8AC3E}">
        <p14:creationId xmlns:p14="http://schemas.microsoft.com/office/powerpoint/2010/main" val="2810102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0068059-9097-4F05-BA38-CDD7DBF77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D82C2D3-5F40-4FE0-8DF7-F7F2166EAC7D}"/>
              </a:ext>
            </a:extLst>
          </p:cNvPr>
          <p:cNvSpPr>
            <a:spLocks noGrp="1"/>
          </p:cNvSpPr>
          <p:nvPr>
            <p:ph type="title"/>
          </p:nvPr>
        </p:nvSpPr>
        <p:spPr>
          <a:xfrm>
            <a:off x="1524000" y="3087356"/>
            <a:ext cx="9144000" cy="2486130"/>
          </a:xfrm>
        </p:spPr>
        <p:txBody>
          <a:bodyPr vert="horz" wrap="square" lIns="91440" tIns="45720" rIns="91440" bIns="45720" rtlCol="0" anchor="t">
            <a:normAutofit/>
          </a:bodyPr>
          <a:lstStyle/>
          <a:p>
            <a:pPr algn="ctr"/>
            <a:r>
              <a:rPr lang="en-US" spc="-300" dirty="0">
                <a:solidFill>
                  <a:schemeClr val="tx1">
                    <a:lumMod val="95000"/>
                  </a:schemeClr>
                </a:solidFill>
                <a:effectLst>
                  <a:outerShdw blurRad="469900" dist="342900" dir="5400000" sy="-20000" rotWithShape="0">
                    <a:prstClr val="black">
                      <a:alpha val="66000"/>
                    </a:prstClr>
                  </a:outerShdw>
                </a:effectLst>
              </a:rPr>
              <a:t>Major Causes for </a:t>
            </a:r>
            <a:br>
              <a:rPr lang="en-US" spc="-300" dirty="0">
                <a:solidFill>
                  <a:schemeClr val="tx1">
                    <a:lumMod val="95000"/>
                  </a:schemeClr>
                </a:solidFill>
                <a:effectLst>
                  <a:outerShdw blurRad="469900" dist="342900" dir="5400000" sy="-20000" rotWithShape="0">
                    <a:prstClr val="black">
                      <a:alpha val="66000"/>
                    </a:prstClr>
                  </a:outerShdw>
                </a:effectLst>
              </a:rPr>
            </a:br>
            <a:r>
              <a:rPr lang="en-US" spc="-300" dirty="0">
                <a:solidFill>
                  <a:schemeClr val="tx1">
                    <a:lumMod val="95000"/>
                  </a:schemeClr>
                </a:solidFill>
                <a:effectLst>
                  <a:outerShdw blurRad="469900" dist="342900" dir="5400000" sy="-20000" rotWithShape="0">
                    <a:prstClr val="black">
                      <a:alpha val="66000"/>
                    </a:prstClr>
                  </a:outerShdw>
                </a:effectLst>
              </a:rPr>
              <a:t>Deaths and Missing People</a:t>
            </a:r>
          </a:p>
        </p:txBody>
      </p:sp>
    </p:spTree>
    <p:extLst>
      <p:ext uri="{BB962C8B-B14F-4D97-AF65-F5344CB8AC3E}">
        <p14:creationId xmlns:p14="http://schemas.microsoft.com/office/powerpoint/2010/main" val="273909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4699BD2-4E14-458A-A12F-0336E008DA07}"/>
              </a:ext>
            </a:extLst>
          </p:cNvPr>
          <p:cNvSpPr>
            <a:spLocks noGrp="1"/>
          </p:cNvSpPr>
          <p:nvPr>
            <p:ph type="title"/>
          </p:nvPr>
        </p:nvSpPr>
        <p:spPr>
          <a:xfrm>
            <a:off x="310545" y="517170"/>
            <a:ext cx="7257531" cy="730658"/>
          </a:xfrm>
        </p:spPr>
        <p:txBody>
          <a:bodyPr vert="horz" lIns="91440" tIns="45720" rIns="91440" bIns="45720" rtlCol="0" anchor="b">
            <a:normAutofit/>
          </a:bodyPr>
          <a:lstStyle/>
          <a:p>
            <a:r>
              <a:rPr lang="en-US" sz="2500" dirty="0">
                <a:solidFill>
                  <a:schemeClr val="tx1"/>
                </a:solidFill>
              </a:rPr>
              <a:t>Drowning is the Leading Cause of Death</a:t>
            </a:r>
          </a:p>
        </p:txBody>
      </p:sp>
      <p:pic>
        <p:nvPicPr>
          <p:cNvPr id="5" name="Content Placeholder 4" descr="A close up of a piece of paper&#10;&#10;Description automatically generated">
            <a:extLst>
              <a:ext uri="{FF2B5EF4-FFF2-40B4-BE49-F238E27FC236}">
                <a16:creationId xmlns:a16="http://schemas.microsoft.com/office/drawing/2014/main" id="{B6E3C23E-E0B1-4EA7-BA66-811903D216C3}"/>
              </a:ext>
            </a:extLst>
          </p:cNvPr>
          <p:cNvPicPr>
            <a:picLocks noGrp="1" noChangeAspect="1"/>
          </p:cNvPicPr>
          <p:nvPr>
            <p:ph sz="half" idx="1"/>
          </p:nvPr>
        </p:nvPicPr>
        <p:blipFill>
          <a:blip r:embed="rId3"/>
          <a:stretch>
            <a:fillRect/>
          </a:stretch>
        </p:blipFill>
        <p:spPr>
          <a:xfrm>
            <a:off x="310545" y="1454840"/>
            <a:ext cx="7522166" cy="3986093"/>
          </a:xfrm>
          <a:prstGeom prst="rect">
            <a:avLst/>
          </a:prstGeom>
        </p:spPr>
      </p:pic>
      <p:sp>
        <p:nvSpPr>
          <p:cNvPr id="2" name="Content Placeholder 1">
            <a:extLst>
              <a:ext uri="{FF2B5EF4-FFF2-40B4-BE49-F238E27FC236}">
                <a16:creationId xmlns:a16="http://schemas.microsoft.com/office/drawing/2014/main" id="{6DBBF825-C0C1-46F6-9440-C7AE2DC3E01A}"/>
              </a:ext>
            </a:extLst>
          </p:cNvPr>
          <p:cNvSpPr>
            <a:spLocks noGrp="1"/>
          </p:cNvSpPr>
          <p:nvPr>
            <p:ph sz="half" idx="2"/>
          </p:nvPr>
        </p:nvSpPr>
        <p:spPr>
          <a:xfrm>
            <a:off x="8342846" y="1454840"/>
            <a:ext cx="3538609" cy="3774230"/>
          </a:xfrm>
        </p:spPr>
        <p:txBody>
          <a:bodyPr vert="horz" lIns="91440" tIns="45720" rIns="91440" bIns="45720" rtlCol="0">
            <a:normAutofit/>
          </a:bodyPr>
          <a:lstStyle/>
          <a:p>
            <a:endParaRPr lang="en-US" sz="2000" dirty="0">
              <a:gradFill>
                <a:gsLst>
                  <a:gs pos="34000">
                    <a:schemeClr val="tx1">
                      <a:lumMod val="93000"/>
                    </a:schemeClr>
                  </a:gs>
                  <a:gs pos="0">
                    <a:schemeClr val="bg1">
                      <a:lumMod val="25000"/>
                      <a:lumOff val="75000"/>
                    </a:schemeClr>
                  </a:gs>
                  <a:gs pos="100000">
                    <a:schemeClr val="tx1"/>
                  </a:gs>
                </a:gsLst>
                <a:lin ang="4800000" scaled="0"/>
              </a:gradFill>
            </a:endParaRPr>
          </a:p>
          <a:p>
            <a:r>
              <a:rPr lang="en-US" sz="2000" dirty="0">
                <a:gradFill>
                  <a:gsLst>
                    <a:gs pos="34000">
                      <a:schemeClr val="tx1">
                        <a:lumMod val="93000"/>
                      </a:schemeClr>
                    </a:gs>
                    <a:gs pos="0">
                      <a:schemeClr val="bg1">
                        <a:lumMod val="25000"/>
                        <a:lumOff val="75000"/>
                      </a:schemeClr>
                    </a:gs>
                    <a:gs pos="100000">
                      <a:schemeClr val="tx1"/>
                    </a:gs>
                  </a:gsLst>
                  <a:lin ang="4800000" scaled="0"/>
                </a:gradFill>
              </a:rPr>
              <a:t>Most migration routes traverse the seas </a:t>
            </a:r>
          </a:p>
          <a:p>
            <a:r>
              <a:rPr lang="en-US" sz="2000" dirty="0">
                <a:gradFill>
                  <a:gsLst>
                    <a:gs pos="34000">
                      <a:schemeClr val="tx1">
                        <a:lumMod val="93000"/>
                      </a:schemeClr>
                    </a:gs>
                    <a:gs pos="0">
                      <a:schemeClr val="bg1">
                        <a:lumMod val="25000"/>
                        <a:lumOff val="75000"/>
                      </a:schemeClr>
                    </a:gs>
                    <a:gs pos="100000">
                      <a:schemeClr val="tx1"/>
                    </a:gs>
                  </a:gsLst>
                  <a:lin ang="4800000" scaled="0"/>
                </a:gradFill>
              </a:rPr>
              <a:t>Vehicle Accidents – cause by in transit malfunctions</a:t>
            </a:r>
          </a:p>
          <a:p>
            <a:r>
              <a:rPr lang="en-US" sz="2000" dirty="0">
                <a:gradFill>
                  <a:gsLst>
                    <a:gs pos="34000">
                      <a:schemeClr val="tx1">
                        <a:lumMod val="93000"/>
                      </a:schemeClr>
                    </a:gs>
                    <a:gs pos="0">
                      <a:schemeClr val="bg1">
                        <a:lumMod val="25000"/>
                        <a:lumOff val="75000"/>
                      </a:schemeClr>
                    </a:gs>
                    <a:gs pos="100000">
                      <a:schemeClr val="tx1"/>
                    </a:gs>
                  </a:gsLst>
                  <a:lin ang="4800000" scaled="0"/>
                </a:gradFill>
              </a:rPr>
              <a:t>Extended Sickness: </a:t>
            </a:r>
          </a:p>
          <a:p>
            <a:pPr lvl="1"/>
            <a:r>
              <a:rPr lang="en-US" sz="1600" dirty="0">
                <a:gradFill>
                  <a:gsLst>
                    <a:gs pos="34000">
                      <a:schemeClr val="tx1">
                        <a:lumMod val="93000"/>
                      </a:schemeClr>
                    </a:gs>
                    <a:gs pos="0">
                      <a:schemeClr val="bg1">
                        <a:lumMod val="25000"/>
                        <a:lumOff val="75000"/>
                      </a:schemeClr>
                    </a:gs>
                    <a:gs pos="100000">
                      <a:schemeClr val="tx1"/>
                    </a:gs>
                  </a:gsLst>
                  <a:lin ang="4800000" scaled="0"/>
                </a:gradFill>
              </a:rPr>
              <a:t>Includes  </a:t>
            </a:r>
            <a:r>
              <a:rPr lang="en-US" sz="1600" dirty="0" err="1">
                <a:gradFill>
                  <a:gsLst>
                    <a:gs pos="34000">
                      <a:schemeClr val="tx1">
                        <a:lumMod val="93000"/>
                      </a:schemeClr>
                    </a:gs>
                    <a:gs pos="0">
                      <a:schemeClr val="bg1">
                        <a:lumMod val="25000"/>
                        <a:lumOff val="75000"/>
                      </a:schemeClr>
                    </a:gs>
                    <a:gs pos="100000">
                      <a:schemeClr val="tx1"/>
                    </a:gs>
                  </a:gsLst>
                  <a:lin ang="4800000" scaled="0"/>
                </a:gradFill>
              </a:rPr>
              <a:t>Pnuemonia</a:t>
            </a:r>
            <a:r>
              <a:rPr lang="en-US" sz="1600" dirty="0">
                <a:gradFill>
                  <a:gsLst>
                    <a:gs pos="34000">
                      <a:schemeClr val="tx1">
                        <a:lumMod val="93000"/>
                      </a:schemeClr>
                    </a:gs>
                    <a:gs pos="0">
                      <a:schemeClr val="bg1">
                        <a:lumMod val="25000"/>
                        <a:lumOff val="75000"/>
                      </a:schemeClr>
                    </a:gs>
                    <a:gs pos="100000">
                      <a:schemeClr val="tx1"/>
                    </a:gs>
                  </a:gsLst>
                  <a:lin ang="4800000" scaled="0"/>
                </a:gradFill>
              </a:rPr>
              <a:t>, Infections and other diseases caught on route</a:t>
            </a:r>
          </a:p>
          <a:p>
            <a:pPr lvl="1"/>
            <a:r>
              <a:rPr lang="en-US" sz="1600" dirty="0">
                <a:gradFill>
                  <a:gsLst>
                    <a:gs pos="34000">
                      <a:schemeClr val="tx1">
                        <a:lumMod val="93000"/>
                      </a:schemeClr>
                    </a:gs>
                    <a:gs pos="0">
                      <a:schemeClr val="bg1">
                        <a:lumMod val="25000"/>
                        <a:lumOff val="75000"/>
                      </a:schemeClr>
                    </a:gs>
                    <a:gs pos="100000">
                      <a:schemeClr val="tx1"/>
                    </a:gs>
                  </a:gsLst>
                  <a:lin ang="4800000" scaled="0"/>
                </a:gradFill>
              </a:rPr>
              <a:t>Also suggests lack of medical aid for refugees</a:t>
            </a:r>
          </a:p>
        </p:txBody>
      </p:sp>
    </p:spTree>
    <p:extLst>
      <p:ext uri="{BB962C8B-B14F-4D97-AF65-F5344CB8AC3E}">
        <p14:creationId xmlns:p14="http://schemas.microsoft.com/office/powerpoint/2010/main" val="701071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4AB2D-204A-4640-9BCC-B4D7D8191234}"/>
              </a:ext>
            </a:extLst>
          </p:cNvPr>
          <p:cNvSpPr>
            <a:spLocks noGrp="1"/>
          </p:cNvSpPr>
          <p:nvPr>
            <p:ph type="title"/>
          </p:nvPr>
        </p:nvSpPr>
        <p:spPr>
          <a:xfrm>
            <a:off x="1247407" y="5378428"/>
            <a:ext cx="10515600" cy="1229501"/>
          </a:xfrm>
        </p:spPr>
        <p:txBody>
          <a:bodyPr vert="horz" wrap="square" lIns="91440" tIns="45720" rIns="91440" bIns="45720" rtlCol="0" anchor="t">
            <a:normAutofit/>
          </a:bodyPr>
          <a:lstStyle/>
          <a:p>
            <a:pPr algn="r"/>
            <a:r>
              <a:rPr lang="en-US" sz="40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Drowning, followed by Dehydration, </a:t>
            </a:r>
            <a:br>
              <a:rPr lang="en-US" sz="40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br>
            <a:r>
              <a:rPr lang="en-US" sz="40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cause people to go missing </a:t>
            </a:r>
          </a:p>
        </p:txBody>
      </p:sp>
      <p:pic>
        <p:nvPicPr>
          <p:cNvPr id="4" name="Picture 3" descr="A screenshot of a cell phone&#10;&#10;Description automatically generated">
            <a:extLst>
              <a:ext uri="{FF2B5EF4-FFF2-40B4-BE49-F238E27FC236}">
                <a16:creationId xmlns:a16="http://schemas.microsoft.com/office/drawing/2014/main" id="{51EAB091-9529-4771-82D9-843F4E313923}"/>
              </a:ext>
            </a:extLst>
          </p:cNvPr>
          <p:cNvPicPr>
            <a:picLocks noChangeAspect="1"/>
          </p:cNvPicPr>
          <p:nvPr/>
        </p:nvPicPr>
        <p:blipFill>
          <a:blip r:embed="rId3"/>
          <a:stretch>
            <a:fillRect/>
          </a:stretch>
        </p:blipFill>
        <p:spPr>
          <a:xfrm>
            <a:off x="893772" y="1274955"/>
            <a:ext cx="10731660" cy="3595108"/>
          </a:xfrm>
          <a:prstGeom prst="rect">
            <a:avLst/>
          </a:prstGeom>
        </p:spPr>
      </p:pic>
    </p:spTree>
    <p:extLst>
      <p:ext uri="{BB962C8B-B14F-4D97-AF65-F5344CB8AC3E}">
        <p14:creationId xmlns:p14="http://schemas.microsoft.com/office/powerpoint/2010/main" val="4021896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7CF7-D399-4CC7-87CD-1026550187B2}"/>
              </a:ext>
            </a:extLst>
          </p:cNvPr>
          <p:cNvSpPr>
            <a:spLocks noGrp="1"/>
          </p:cNvSpPr>
          <p:nvPr>
            <p:ph type="title"/>
          </p:nvPr>
        </p:nvSpPr>
        <p:spPr>
          <a:xfrm>
            <a:off x="1036050" y="2175514"/>
            <a:ext cx="5806440" cy="2506972"/>
          </a:xfrm>
        </p:spPr>
        <p:txBody>
          <a:bodyPr vert="horz" wrap="square" lIns="91440" tIns="45720" rIns="91440" bIns="45720" rtlCol="0" anchor="t">
            <a:normAutofit/>
          </a:bodyPr>
          <a:lstStyle/>
          <a:p>
            <a:pPr algn="r"/>
            <a:br>
              <a:rPr lang="en-US" sz="72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br>
            <a:r>
              <a:rPr lang="en-US" sz="72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Demographics</a:t>
            </a:r>
          </a:p>
        </p:txBody>
      </p:sp>
      <p:pic>
        <p:nvPicPr>
          <p:cNvPr id="4" name="Graphic 3" descr="Group of people">
            <a:extLst>
              <a:ext uri="{FF2B5EF4-FFF2-40B4-BE49-F238E27FC236}">
                <a16:creationId xmlns:a16="http://schemas.microsoft.com/office/drawing/2014/main" id="{08982B4B-F5C6-40AD-9079-EA8129D235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8747" y="987754"/>
            <a:ext cx="4608576" cy="4608576"/>
          </a:xfrm>
          <a:prstGeom prst="rect">
            <a:avLst/>
          </a:prstGeom>
        </p:spPr>
      </p:pic>
    </p:spTree>
    <p:extLst>
      <p:ext uri="{BB962C8B-B14F-4D97-AF65-F5344CB8AC3E}">
        <p14:creationId xmlns:p14="http://schemas.microsoft.com/office/powerpoint/2010/main" val="1504890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Content Placeholder 3" descr="A picture containing screenshot&#10;&#10;Description automatically generated">
            <a:extLst>
              <a:ext uri="{FF2B5EF4-FFF2-40B4-BE49-F238E27FC236}">
                <a16:creationId xmlns:a16="http://schemas.microsoft.com/office/drawing/2014/main" id="{FAD2B430-0BC9-4248-921D-78203E9E3079}"/>
              </a:ext>
            </a:extLst>
          </p:cNvPr>
          <p:cNvPicPr>
            <a:picLocks noChangeAspect="1"/>
          </p:cNvPicPr>
          <p:nvPr/>
        </p:nvPicPr>
        <p:blipFill rotWithShape="1">
          <a:blip r:embed="rId3"/>
          <a:srcRect r="8002"/>
          <a:stretch/>
        </p:blipFill>
        <p:spPr>
          <a:xfrm>
            <a:off x="4919803" y="252596"/>
            <a:ext cx="6999392" cy="6352807"/>
          </a:xfrm>
          <a:prstGeom prst="rect">
            <a:avLst/>
          </a:prstGeom>
        </p:spPr>
      </p:pic>
      <p:sp useBgFill="1">
        <p:nvSpPr>
          <p:cNvPr id="11" name="Rectangle 10">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2078D6A-B723-46FD-BCCF-10F248D9130E}"/>
              </a:ext>
            </a:extLst>
          </p:cNvPr>
          <p:cNvSpPr>
            <a:spLocks noGrp="1"/>
          </p:cNvSpPr>
          <p:nvPr>
            <p:ph idx="1"/>
          </p:nvPr>
        </p:nvSpPr>
        <p:spPr>
          <a:xfrm>
            <a:off x="823046" y="2593519"/>
            <a:ext cx="3478160" cy="1609690"/>
          </a:xfrm>
        </p:spPr>
        <p:txBody>
          <a:bodyPr>
            <a:normAutofit/>
          </a:bodyPr>
          <a:lstStyle/>
          <a:p>
            <a:r>
              <a:rPr lang="en-US" sz="2000" dirty="0"/>
              <a:t>Most regions, trends are as expected</a:t>
            </a:r>
          </a:p>
          <a:p>
            <a:r>
              <a:rPr lang="en-US" sz="2000" dirty="0"/>
              <a:t>Asia has more children being affected than adults</a:t>
            </a:r>
          </a:p>
        </p:txBody>
      </p:sp>
    </p:spTree>
    <p:extLst>
      <p:ext uri="{BB962C8B-B14F-4D97-AF65-F5344CB8AC3E}">
        <p14:creationId xmlns:p14="http://schemas.microsoft.com/office/powerpoint/2010/main" val="3584267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4CADF8E-3FC9-47EE-9C40-BAE309811F6D}"/>
              </a:ext>
            </a:extLst>
          </p:cNvPr>
          <p:cNvSpPr>
            <a:spLocks noGrp="1"/>
          </p:cNvSpPr>
          <p:nvPr>
            <p:ph type="subTitle" idx="1"/>
          </p:nvPr>
        </p:nvSpPr>
        <p:spPr>
          <a:xfrm>
            <a:off x="264804" y="163074"/>
            <a:ext cx="9144000" cy="754025"/>
          </a:xfrm>
        </p:spPr>
        <p:txBody>
          <a:bodyPr/>
          <a:lstStyle/>
          <a:p>
            <a:pPr algn="l"/>
            <a:r>
              <a:rPr lang="en-US" dirty="0">
                <a:solidFill>
                  <a:schemeClr val="tx1"/>
                </a:solidFill>
                <a:latin typeface="Arial" panose="020B0604020202020204" pitchFamily="34" charset="0"/>
                <a:cs typeface="Arial" panose="020B0604020202020204" pitchFamily="34" charset="0"/>
              </a:rPr>
              <a:t>Similarly, in Central America: </a:t>
            </a:r>
          </a:p>
        </p:txBody>
      </p:sp>
      <p:pic>
        <p:nvPicPr>
          <p:cNvPr id="5" name="Content Placeholder 4" descr="A close up of a map&#10;&#10;Description automatically generated">
            <a:extLst>
              <a:ext uri="{FF2B5EF4-FFF2-40B4-BE49-F238E27FC236}">
                <a16:creationId xmlns:a16="http://schemas.microsoft.com/office/drawing/2014/main" id="{174D6E91-2774-4971-8A12-600957679DD2}"/>
              </a:ext>
            </a:extLst>
          </p:cNvPr>
          <p:cNvPicPr>
            <a:picLocks noGrp="1" noChangeAspect="1"/>
          </p:cNvPicPr>
          <p:nvPr>
            <p:ph idx="4294967295"/>
          </p:nvPr>
        </p:nvPicPr>
        <p:blipFill>
          <a:blip r:embed="rId3"/>
          <a:stretch>
            <a:fillRect/>
          </a:stretch>
        </p:blipFill>
        <p:spPr>
          <a:xfrm>
            <a:off x="459726" y="1247012"/>
            <a:ext cx="7310438" cy="4970463"/>
          </a:xfrm>
          <a:prstGeom prst="rect">
            <a:avLst/>
          </a:prstGeom>
          <a:ln w="190500" cap="flat" cmpd="thinThick">
            <a:solidFill>
              <a:srgbClr val="FFFFFF"/>
            </a:solidFill>
            <a:prstDash val="solid"/>
            <a:round/>
          </a:ln>
        </p:spPr>
      </p:pic>
      <p:sp>
        <p:nvSpPr>
          <p:cNvPr id="6" name="Subtitle 2">
            <a:extLst>
              <a:ext uri="{FF2B5EF4-FFF2-40B4-BE49-F238E27FC236}">
                <a16:creationId xmlns:a16="http://schemas.microsoft.com/office/drawing/2014/main" id="{B9935864-FE54-4853-B69E-38C79212547C}"/>
              </a:ext>
            </a:extLst>
          </p:cNvPr>
          <p:cNvSpPr txBox="1">
            <a:spLocks/>
          </p:cNvSpPr>
          <p:nvPr/>
        </p:nvSpPr>
        <p:spPr>
          <a:xfrm>
            <a:off x="8229599" y="1314843"/>
            <a:ext cx="3612134" cy="4834799"/>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400" dirty="0">
                <a:solidFill>
                  <a:schemeClr val="tx1"/>
                </a:solidFill>
                <a:latin typeface="Arial" panose="020B0604020202020204" pitchFamily="34" charset="0"/>
                <a:cs typeface="Arial" panose="020B0604020202020204" pitchFamily="34" charset="0"/>
              </a:rPr>
              <a:t>Provides agencies with the power to investigate further and pre-empt forthcoming crisis</a:t>
            </a:r>
          </a:p>
        </p:txBody>
      </p:sp>
    </p:spTree>
    <p:extLst>
      <p:ext uri="{BB962C8B-B14F-4D97-AF65-F5344CB8AC3E}">
        <p14:creationId xmlns:p14="http://schemas.microsoft.com/office/powerpoint/2010/main" val="3903241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0068059-9097-4F05-BA38-CDD7DBF77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552A35E-4F5E-4D59-A437-3A6BB4EC111C}"/>
              </a:ext>
            </a:extLst>
          </p:cNvPr>
          <p:cNvSpPr>
            <a:spLocks noGrp="1"/>
          </p:cNvSpPr>
          <p:nvPr>
            <p:ph type="title"/>
          </p:nvPr>
        </p:nvSpPr>
        <p:spPr>
          <a:xfrm>
            <a:off x="1524000" y="3087356"/>
            <a:ext cx="9144000" cy="2486130"/>
          </a:xfrm>
        </p:spPr>
        <p:txBody>
          <a:bodyPr vert="horz" wrap="square" lIns="91440" tIns="45720" rIns="91440" bIns="45720" rtlCol="0" anchor="t">
            <a:normAutofit/>
          </a:bodyPr>
          <a:lstStyle/>
          <a:p>
            <a:pPr algn="ctr"/>
            <a:r>
              <a:rPr lang="en-US" spc="-300" dirty="0">
                <a:solidFill>
                  <a:schemeClr val="tx1">
                    <a:lumMod val="95000"/>
                  </a:schemeClr>
                </a:solidFill>
                <a:effectLst>
                  <a:outerShdw blurRad="469900" dist="342900" dir="5400000" sy="-20000" rotWithShape="0">
                    <a:prstClr val="black">
                      <a:alpha val="66000"/>
                    </a:prstClr>
                  </a:outerShdw>
                </a:effectLst>
              </a:rPr>
              <a:t>Migration Timeline and Patterns</a:t>
            </a:r>
          </a:p>
        </p:txBody>
      </p:sp>
    </p:spTree>
    <p:extLst>
      <p:ext uri="{BB962C8B-B14F-4D97-AF65-F5344CB8AC3E}">
        <p14:creationId xmlns:p14="http://schemas.microsoft.com/office/powerpoint/2010/main" val="1668091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22">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A3576-4724-413A-975D-024C13807E8D}"/>
              </a:ext>
            </a:extLst>
          </p:cNvPr>
          <p:cNvSpPr>
            <a:spLocks noGrp="1"/>
          </p:cNvSpPr>
          <p:nvPr>
            <p:ph type="title"/>
          </p:nvPr>
        </p:nvSpPr>
        <p:spPr>
          <a:xfrm>
            <a:off x="8610600" y="643468"/>
            <a:ext cx="2944152" cy="1622744"/>
          </a:xfrm>
        </p:spPr>
        <p:txBody>
          <a:bodyPr anchor="b">
            <a:normAutofit/>
          </a:bodyPr>
          <a:lstStyle/>
          <a:p>
            <a:r>
              <a:rPr lang="en-US" sz="3600" dirty="0">
                <a:solidFill>
                  <a:schemeClr val="tx1"/>
                </a:solidFill>
              </a:rPr>
              <a:t>2014-2015</a:t>
            </a:r>
          </a:p>
        </p:txBody>
      </p:sp>
      <p:pic>
        <p:nvPicPr>
          <p:cNvPr id="5" name="Content Placeholder 4" descr="A close up of a map&#10;&#10;Description automatically generated">
            <a:extLst>
              <a:ext uri="{FF2B5EF4-FFF2-40B4-BE49-F238E27FC236}">
                <a16:creationId xmlns:a16="http://schemas.microsoft.com/office/drawing/2014/main" id="{53C842C7-9272-4005-9562-695795A28735}"/>
              </a:ext>
            </a:extLst>
          </p:cNvPr>
          <p:cNvPicPr>
            <a:picLocks noChangeAspect="1"/>
          </p:cNvPicPr>
          <p:nvPr/>
        </p:nvPicPr>
        <p:blipFill>
          <a:blip r:embed="rId3"/>
          <a:stretch>
            <a:fillRect/>
          </a:stretch>
        </p:blipFill>
        <p:spPr>
          <a:xfrm>
            <a:off x="643468" y="1566894"/>
            <a:ext cx="6833412" cy="3724209"/>
          </a:xfrm>
          <a:prstGeom prst="rect">
            <a:avLst/>
          </a:prstGeom>
        </p:spPr>
      </p:pic>
      <p:sp>
        <p:nvSpPr>
          <p:cNvPr id="18" name="Content Placeholder 8">
            <a:extLst>
              <a:ext uri="{FF2B5EF4-FFF2-40B4-BE49-F238E27FC236}">
                <a16:creationId xmlns:a16="http://schemas.microsoft.com/office/drawing/2014/main" id="{057E317C-B629-4726-841D-65E7C70D7F84}"/>
              </a:ext>
            </a:extLst>
          </p:cNvPr>
          <p:cNvSpPr>
            <a:spLocks noGrp="1"/>
          </p:cNvSpPr>
          <p:nvPr>
            <p:ph idx="1"/>
          </p:nvPr>
        </p:nvSpPr>
        <p:spPr>
          <a:xfrm>
            <a:off x="8610599" y="2402733"/>
            <a:ext cx="2944151" cy="3774230"/>
          </a:xfrm>
        </p:spPr>
        <p:txBody>
          <a:bodyPr>
            <a:normAutofit/>
          </a:bodyPr>
          <a:lstStyle/>
          <a:p>
            <a:r>
              <a:rPr lang="en-US" sz="1600" dirty="0">
                <a:gradFill>
                  <a:gsLst>
                    <a:gs pos="34000">
                      <a:schemeClr val="tx1">
                        <a:lumMod val="93000"/>
                      </a:schemeClr>
                    </a:gs>
                    <a:gs pos="0">
                      <a:schemeClr val="bg1">
                        <a:lumMod val="25000"/>
                        <a:lumOff val="75000"/>
                      </a:schemeClr>
                    </a:gs>
                    <a:gs pos="100000">
                      <a:schemeClr val="tx1"/>
                    </a:gs>
                  </a:gsLst>
                  <a:lin ang="4800000" scaled="0"/>
                </a:gradFill>
              </a:rPr>
              <a:t>American Immigration Crisis</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European Immigration Crisis</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Eritrea Human Rights Persecution</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Congo Ebola Outbreak</a:t>
            </a:r>
          </a:p>
        </p:txBody>
      </p:sp>
    </p:spTree>
    <p:extLst>
      <p:ext uri="{BB962C8B-B14F-4D97-AF65-F5344CB8AC3E}">
        <p14:creationId xmlns:p14="http://schemas.microsoft.com/office/powerpoint/2010/main" val="2522553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745305" y="4504443"/>
            <a:ext cx="9144000" cy="1641490"/>
          </a:xfrm>
        </p:spPr>
        <p:txBody>
          <a:bodyPr>
            <a:normAutofit/>
          </a:bodyPr>
          <a:lstStyle/>
          <a:p>
            <a:r>
              <a:rPr lang="en-US" sz="8800" dirty="0"/>
              <a:t>Missing Migrant Project</a:t>
            </a:r>
          </a:p>
        </p:txBody>
      </p:sp>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745305" y="5492863"/>
            <a:ext cx="9144000" cy="754025"/>
          </a:xfrm>
        </p:spPr>
        <p:txBody>
          <a:bodyPr>
            <a:normAutofit/>
          </a:bodyPr>
          <a:lstStyle/>
          <a:p>
            <a:r>
              <a:rPr lang="en-US" sz="2800" dirty="0"/>
              <a:t>A journey into the story behind the data</a:t>
            </a:r>
          </a:p>
        </p:txBody>
      </p:sp>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srcRect t="6954" b="50733"/>
          <a:stretch/>
        </p:blipFill>
        <p:spPr>
          <a:xfrm>
            <a:off x="20" y="10"/>
            <a:ext cx="12191980" cy="4464018"/>
          </a:xfrm>
          <a:prstGeom prst="rect">
            <a:avLst/>
          </a:prstGeom>
        </p:spPr>
      </p:pic>
      <p:sp>
        <p:nvSpPr>
          <p:cNvPr id="4" name="TextBox 3">
            <a:extLst>
              <a:ext uri="{FF2B5EF4-FFF2-40B4-BE49-F238E27FC236}">
                <a16:creationId xmlns:a16="http://schemas.microsoft.com/office/drawing/2014/main" id="{B0E2E5D3-D868-4A0A-9B7C-2E690059A999}"/>
              </a:ext>
            </a:extLst>
          </p:cNvPr>
          <p:cNvSpPr txBox="1"/>
          <p:nvPr/>
        </p:nvSpPr>
        <p:spPr>
          <a:xfrm>
            <a:off x="95987" y="6355333"/>
            <a:ext cx="3869781" cy="369332"/>
          </a:xfrm>
          <a:prstGeom prst="rect">
            <a:avLst/>
          </a:prstGeom>
          <a:noFill/>
        </p:spPr>
        <p:txBody>
          <a:bodyPr wrap="square" rtlCol="0">
            <a:spAutoFit/>
          </a:bodyPr>
          <a:lstStyle/>
          <a:p>
            <a:r>
              <a:rPr lang="en-US" dirty="0"/>
              <a:t>Shreya Prabhu &amp; David Lee</a:t>
            </a:r>
          </a:p>
        </p:txBody>
      </p:sp>
    </p:spTree>
    <p:extLst>
      <p:ext uri="{BB962C8B-B14F-4D97-AF65-F5344CB8AC3E}">
        <p14:creationId xmlns:p14="http://schemas.microsoft.com/office/powerpoint/2010/main" val="3549750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EA3576-4724-413A-975D-024C13807E8D}"/>
              </a:ext>
            </a:extLst>
          </p:cNvPr>
          <p:cNvSpPr>
            <a:spLocks noGrp="1"/>
          </p:cNvSpPr>
          <p:nvPr>
            <p:ph type="title"/>
          </p:nvPr>
        </p:nvSpPr>
        <p:spPr>
          <a:xfrm>
            <a:off x="8610600" y="643468"/>
            <a:ext cx="2944152" cy="1622744"/>
          </a:xfrm>
        </p:spPr>
        <p:txBody>
          <a:bodyPr anchor="b">
            <a:normAutofit/>
          </a:bodyPr>
          <a:lstStyle/>
          <a:p>
            <a:r>
              <a:rPr lang="en-US" sz="3600" dirty="0">
                <a:solidFill>
                  <a:schemeClr val="tx1"/>
                </a:solidFill>
              </a:rPr>
              <a:t>2015-2016</a:t>
            </a:r>
          </a:p>
        </p:txBody>
      </p:sp>
      <p:pic>
        <p:nvPicPr>
          <p:cNvPr id="4" name="Content Placeholder 3" descr="A close up of a map&#10;&#10;Description automatically generated">
            <a:extLst>
              <a:ext uri="{FF2B5EF4-FFF2-40B4-BE49-F238E27FC236}">
                <a16:creationId xmlns:a16="http://schemas.microsoft.com/office/drawing/2014/main" id="{0E990B61-54A5-48B2-ACFC-0B1554D5D7BA}"/>
              </a:ext>
            </a:extLst>
          </p:cNvPr>
          <p:cNvPicPr>
            <a:picLocks noChangeAspect="1"/>
          </p:cNvPicPr>
          <p:nvPr/>
        </p:nvPicPr>
        <p:blipFill>
          <a:blip r:embed="rId3"/>
          <a:stretch>
            <a:fillRect/>
          </a:stretch>
        </p:blipFill>
        <p:spPr>
          <a:xfrm>
            <a:off x="643468" y="1575436"/>
            <a:ext cx="6833412" cy="3707124"/>
          </a:xfrm>
          <a:prstGeom prst="rect">
            <a:avLst/>
          </a:prstGeom>
        </p:spPr>
      </p:pic>
      <p:sp>
        <p:nvSpPr>
          <p:cNvPr id="8" name="Content Placeholder 7">
            <a:extLst>
              <a:ext uri="{FF2B5EF4-FFF2-40B4-BE49-F238E27FC236}">
                <a16:creationId xmlns:a16="http://schemas.microsoft.com/office/drawing/2014/main" id="{6DDC4434-94FF-4D24-BBFB-B7CE7F8F0681}"/>
              </a:ext>
            </a:extLst>
          </p:cNvPr>
          <p:cNvSpPr>
            <a:spLocks noGrp="1"/>
          </p:cNvSpPr>
          <p:nvPr>
            <p:ph idx="1"/>
          </p:nvPr>
        </p:nvSpPr>
        <p:spPr>
          <a:xfrm>
            <a:off x="8610599" y="2402733"/>
            <a:ext cx="2944151" cy="3774230"/>
          </a:xfrm>
        </p:spPr>
        <p:txBody>
          <a:bodyPr>
            <a:normAutofit/>
          </a:bodyPr>
          <a:lstStyle/>
          <a:p>
            <a:r>
              <a:rPr lang="en-US" sz="1600" dirty="0">
                <a:gradFill>
                  <a:gsLst>
                    <a:gs pos="34000">
                      <a:schemeClr val="tx1">
                        <a:lumMod val="93000"/>
                      </a:schemeClr>
                    </a:gs>
                    <a:gs pos="0">
                      <a:schemeClr val="bg1">
                        <a:lumMod val="25000"/>
                        <a:lumOff val="75000"/>
                      </a:schemeClr>
                    </a:gs>
                    <a:gs pos="100000">
                      <a:schemeClr val="tx1"/>
                    </a:gs>
                  </a:gsLst>
                  <a:lin ang="4800000" scaled="0"/>
                </a:gradFill>
              </a:rPr>
              <a:t>Niger Economic Crisis</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Rohingya refugee crisis</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Guinea Ebola Epidemic</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Iraq Civil War</a:t>
            </a:r>
          </a:p>
        </p:txBody>
      </p:sp>
    </p:spTree>
    <p:extLst>
      <p:ext uri="{BB962C8B-B14F-4D97-AF65-F5344CB8AC3E}">
        <p14:creationId xmlns:p14="http://schemas.microsoft.com/office/powerpoint/2010/main" val="4181077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91C589-631D-4372-88C6-EDD9B5C82774}"/>
              </a:ext>
            </a:extLst>
          </p:cNvPr>
          <p:cNvSpPr>
            <a:spLocks noGrp="1"/>
          </p:cNvSpPr>
          <p:nvPr>
            <p:ph type="title"/>
          </p:nvPr>
        </p:nvSpPr>
        <p:spPr>
          <a:xfrm>
            <a:off x="8610600" y="643468"/>
            <a:ext cx="2944152" cy="1622744"/>
          </a:xfrm>
        </p:spPr>
        <p:txBody>
          <a:bodyPr anchor="b">
            <a:normAutofit/>
          </a:bodyPr>
          <a:lstStyle/>
          <a:p>
            <a:r>
              <a:rPr lang="en-US" sz="3600" dirty="0">
                <a:solidFill>
                  <a:schemeClr val="tx1"/>
                </a:solidFill>
              </a:rPr>
              <a:t>2016-2017</a:t>
            </a:r>
          </a:p>
        </p:txBody>
      </p:sp>
      <p:pic>
        <p:nvPicPr>
          <p:cNvPr id="5" name="Content Placeholder 4" descr="A close up of a map&#10;&#10;Description automatically generated">
            <a:extLst>
              <a:ext uri="{FF2B5EF4-FFF2-40B4-BE49-F238E27FC236}">
                <a16:creationId xmlns:a16="http://schemas.microsoft.com/office/drawing/2014/main" id="{843A226E-4C2F-4307-A789-C07C8E56F89A}"/>
              </a:ext>
            </a:extLst>
          </p:cNvPr>
          <p:cNvPicPr>
            <a:picLocks noChangeAspect="1"/>
          </p:cNvPicPr>
          <p:nvPr/>
        </p:nvPicPr>
        <p:blipFill>
          <a:blip r:embed="rId3"/>
          <a:stretch>
            <a:fillRect/>
          </a:stretch>
        </p:blipFill>
        <p:spPr>
          <a:xfrm>
            <a:off x="643468" y="1575436"/>
            <a:ext cx="6833412" cy="3707124"/>
          </a:xfrm>
          <a:prstGeom prst="rect">
            <a:avLst/>
          </a:prstGeom>
        </p:spPr>
      </p:pic>
      <p:sp>
        <p:nvSpPr>
          <p:cNvPr id="9" name="Content Placeholder 8">
            <a:extLst>
              <a:ext uri="{FF2B5EF4-FFF2-40B4-BE49-F238E27FC236}">
                <a16:creationId xmlns:a16="http://schemas.microsoft.com/office/drawing/2014/main" id="{8CF7CA2F-E19E-4164-82D5-05D171D75534}"/>
              </a:ext>
            </a:extLst>
          </p:cNvPr>
          <p:cNvSpPr>
            <a:spLocks noGrp="1"/>
          </p:cNvSpPr>
          <p:nvPr>
            <p:ph idx="1"/>
          </p:nvPr>
        </p:nvSpPr>
        <p:spPr>
          <a:xfrm>
            <a:off x="8610599" y="2402733"/>
            <a:ext cx="2944151" cy="3774230"/>
          </a:xfrm>
        </p:spPr>
        <p:txBody>
          <a:bodyPr>
            <a:normAutofit/>
          </a:bodyPr>
          <a:lstStyle/>
          <a:p>
            <a:r>
              <a:rPr lang="en-US" sz="1600" dirty="0">
                <a:gradFill>
                  <a:gsLst>
                    <a:gs pos="34000">
                      <a:schemeClr val="tx1">
                        <a:lumMod val="93000"/>
                      </a:schemeClr>
                    </a:gs>
                    <a:gs pos="0">
                      <a:schemeClr val="bg1">
                        <a:lumMod val="25000"/>
                        <a:lumOff val="75000"/>
                      </a:schemeClr>
                    </a:gs>
                    <a:gs pos="100000">
                      <a:schemeClr val="tx1"/>
                    </a:gs>
                  </a:gsLst>
                  <a:lin ang="4800000" scaled="0"/>
                </a:gradFill>
              </a:rPr>
              <a:t>Guatemala corruption &amp; poverty</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Intensified Somalia War</a:t>
            </a:r>
          </a:p>
        </p:txBody>
      </p:sp>
    </p:spTree>
    <p:extLst>
      <p:ext uri="{BB962C8B-B14F-4D97-AF65-F5344CB8AC3E}">
        <p14:creationId xmlns:p14="http://schemas.microsoft.com/office/powerpoint/2010/main" val="2533407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2F7A3-3FBA-4FA0-B462-C64FB59F084F}"/>
              </a:ext>
            </a:extLst>
          </p:cNvPr>
          <p:cNvSpPr>
            <a:spLocks noGrp="1"/>
          </p:cNvSpPr>
          <p:nvPr>
            <p:ph type="title"/>
          </p:nvPr>
        </p:nvSpPr>
        <p:spPr>
          <a:xfrm>
            <a:off x="8610600" y="643468"/>
            <a:ext cx="2944152" cy="1622744"/>
          </a:xfrm>
        </p:spPr>
        <p:txBody>
          <a:bodyPr anchor="b">
            <a:normAutofit/>
          </a:bodyPr>
          <a:lstStyle/>
          <a:p>
            <a:r>
              <a:rPr lang="en-US" sz="3600" dirty="0">
                <a:solidFill>
                  <a:schemeClr val="tx1"/>
                </a:solidFill>
              </a:rPr>
              <a:t>2017-2018</a:t>
            </a:r>
          </a:p>
        </p:txBody>
      </p:sp>
      <p:pic>
        <p:nvPicPr>
          <p:cNvPr id="5" name="Content Placeholder 4" descr="A close up of a map&#10;&#10;Description automatically generated">
            <a:extLst>
              <a:ext uri="{FF2B5EF4-FFF2-40B4-BE49-F238E27FC236}">
                <a16:creationId xmlns:a16="http://schemas.microsoft.com/office/drawing/2014/main" id="{6BDA5B8D-762E-418F-9C9F-370C39A40DD0}"/>
              </a:ext>
            </a:extLst>
          </p:cNvPr>
          <p:cNvPicPr>
            <a:picLocks noChangeAspect="1"/>
          </p:cNvPicPr>
          <p:nvPr/>
        </p:nvPicPr>
        <p:blipFill>
          <a:blip r:embed="rId3"/>
          <a:stretch>
            <a:fillRect/>
          </a:stretch>
        </p:blipFill>
        <p:spPr>
          <a:xfrm>
            <a:off x="643468" y="1575436"/>
            <a:ext cx="6833412" cy="3707124"/>
          </a:xfrm>
          <a:prstGeom prst="rect">
            <a:avLst/>
          </a:prstGeom>
        </p:spPr>
      </p:pic>
      <p:sp>
        <p:nvSpPr>
          <p:cNvPr id="16" name="Content Placeholder 8">
            <a:extLst>
              <a:ext uri="{FF2B5EF4-FFF2-40B4-BE49-F238E27FC236}">
                <a16:creationId xmlns:a16="http://schemas.microsoft.com/office/drawing/2014/main" id="{523B955C-8566-4DB9-B9D5-2F70DD1CA40B}"/>
              </a:ext>
            </a:extLst>
          </p:cNvPr>
          <p:cNvSpPr>
            <a:spLocks noGrp="1"/>
          </p:cNvSpPr>
          <p:nvPr>
            <p:ph idx="1"/>
          </p:nvPr>
        </p:nvSpPr>
        <p:spPr>
          <a:xfrm>
            <a:off x="8610599" y="2402733"/>
            <a:ext cx="2944151" cy="3774230"/>
          </a:xfrm>
        </p:spPr>
        <p:txBody>
          <a:bodyPr>
            <a:normAutofit/>
          </a:bodyPr>
          <a:lstStyle/>
          <a:p>
            <a:r>
              <a:rPr lang="en-US" sz="1600" dirty="0">
                <a:gradFill>
                  <a:gsLst>
                    <a:gs pos="34000">
                      <a:schemeClr val="tx1">
                        <a:lumMod val="93000"/>
                      </a:schemeClr>
                    </a:gs>
                    <a:gs pos="0">
                      <a:schemeClr val="bg1">
                        <a:lumMod val="25000"/>
                        <a:lumOff val="75000"/>
                      </a:schemeClr>
                    </a:gs>
                    <a:gs pos="100000">
                      <a:schemeClr val="tx1"/>
                    </a:gs>
                  </a:gsLst>
                  <a:lin ang="4800000" scaled="0"/>
                </a:gradFill>
              </a:rPr>
              <a:t>Reduction of Missing/Dead Migrants around the world</a:t>
            </a:r>
          </a:p>
          <a:p>
            <a:r>
              <a:rPr lang="en-US" sz="1600" dirty="0">
                <a:gradFill>
                  <a:gsLst>
                    <a:gs pos="34000">
                      <a:schemeClr val="tx1">
                        <a:lumMod val="93000"/>
                      </a:schemeClr>
                    </a:gs>
                    <a:gs pos="0">
                      <a:schemeClr val="bg1">
                        <a:lumMod val="25000"/>
                        <a:lumOff val="75000"/>
                      </a:schemeClr>
                    </a:gs>
                    <a:gs pos="100000">
                      <a:schemeClr val="tx1"/>
                    </a:gs>
                  </a:gsLst>
                  <a:lin ang="4800000" scaled="0"/>
                </a:gradFill>
              </a:rPr>
              <a:t>Despite IOM report increased percentage of migrants dying</a:t>
            </a:r>
          </a:p>
        </p:txBody>
      </p:sp>
    </p:spTree>
    <p:extLst>
      <p:ext uri="{BB962C8B-B14F-4D97-AF65-F5344CB8AC3E}">
        <p14:creationId xmlns:p14="http://schemas.microsoft.com/office/powerpoint/2010/main" val="872110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B8A2-9BC0-4A1A-BE33-934CE8197B64}"/>
              </a:ext>
            </a:extLst>
          </p:cNvPr>
          <p:cNvSpPr>
            <a:spLocks noGrp="1"/>
          </p:cNvSpPr>
          <p:nvPr>
            <p:ph type="title"/>
          </p:nvPr>
        </p:nvSpPr>
        <p:spPr/>
        <p:txBody>
          <a:bodyPr/>
          <a:lstStyle/>
          <a:p>
            <a:r>
              <a:rPr lang="en-US" dirty="0"/>
              <a:t>International Policy Change</a:t>
            </a:r>
          </a:p>
        </p:txBody>
      </p:sp>
      <p:grpSp>
        <p:nvGrpSpPr>
          <p:cNvPr id="9" name="Group 8">
            <a:extLst>
              <a:ext uri="{FF2B5EF4-FFF2-40B4-BE49-F238E27FC236}">
                <a16:creationId xmlns:a16="http://schemas.microsoft.com/office/drawing/2014/main" id="{6AF164DC-F756-4246-AC5F-A6304FCA4604}"/>
              </a:ext>
            </a:extLst>
          </p:cNvPr>
          <p:cNvGrpSpPr/>
          <p:nvPr/>
        </p:nvGrpSpPr>
        <p:grpSpPr>
          <a:xfrm>
            <a:off x="651393" y="1836920"/>
            <a:ext cx="7005477" cy="2243137"/>
            <a:chOff x="1746768" y="2113145"/>
            <a:chExt cx="7005477" cy="2243137"/>
          </a:xfrm>
        </p:grpSpPr>
        <p:sp>
          <p:nvSpPr>
            <p:cNvPr id="7" name="Rectangle 6">
              <a:extLst>
                <a:ext uri="{FF2B5EF4-FFF2-40B4-BE49-F238E27FC236}">
                  <a16:creationId xmlns:a16="http://schemas.microsoft.com/office/drawing/2014/main" id="{EF84C24B-110E-4DE8-81A0-0F0076874ED5}"/>
                </a:ext>
              </a:extLst>
            </p:cNvPr>
            <p:cNvSpPr/>
            <p:nvPr/>
          </p:nvSpPr>
          <p:spPr>
            <a:xfrm>
              <a:off x="1746768" y="2113145"/>
              <a:ext cx="7005477" cy="22431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5AE6C92-FF03-4D85-B562-C5AF7F098B5B}"/>
                </a:ext>
              </a:extLst>
            </p:cNvPr>
            <p:cNvSpPr/>
            <p:nvPr/>
          </p:nvSpPr>
          <p:spPr>
            <a:xfrm>
              <a:off x="1982592" y="2219051"/>
              <a:ext cx="6533829" cy="2031325"/>
            </a:xfrm>
            <a:prstGeom prst="rect">
              <a:avLst/>
            </a:prstGeom>
          </p:spPr>
          <p:txBody>
            <a:bodyPr wrap="square">
              <a:spAutoFit/>
            </a:bodyPr>
            <a:lstStyle/>
            <a:p>
              <a:r>
                <a:rPr lang="en-US" dirty="0">
                  <a:latin typeface="PTSerif"/>
                </a:rPr>
                <a:t>“Traditionally, migrants could take one of three sea passages to Europe—the western, central, or eastern Mediterranean route. The vast majority of 2015’s migrants took the eastern route, but a 2016 deal, which saw Turkey get billions in aid as well as political concessions from the EU in return for taking back migrants who landed in Greece, mostly closed off that path”</a:t>
              </a:r>
              <a:endParaRPr lang="en-US" dirty="0"/>
            </a:p>
          </p:txBody>
        </p:sp>
      </p:grpSp>
      <p:grpSp>
        <p:nvGrpSpPr>
          <p:cNvPr id="12" name="Group 11">
            <a:extLst>
              <a:ext uri="{FF2B5EF4-FFF2-40B4-BE49-F238E27FC236}">
                <a16:creationId xmlns:a16="http://schemas.microsoft.com/office/drawing/2014/main" id="{86C3A847-7E13-4304-ACCA-4EC8535D8647}"/>
              </a:ext>
            </a:extLst>
          </p:cNvPr>
          <p:cNvGrpSpPr/>
          <p:nvPr/>
        </p:nvGrpSpPr>
        <p:grpSpPr>
          <a:xfrm>
            <a:off x="4348323" y="4185963"/>
            <a:ext cx="7005477" cy="2243137"/>
            <a:chOff x="4348323" y="4185963"/>
            <a:chExt cx="7005477" cy="2243137"/>
          </a:xfrm>
        </p:grpSpPr>
        <p:sp>
          <p:nvSpPr>
            <p:cNvPr id="11" name="Rectangle 10">
              <a:extLst>
                <a:ext uri="{FF2B5EF4-FFF2-40B4-BE49-F238E27FC236}">
                  <a16:creationId xmlns:a16="http://schemas.microsoft.com/office/drawing/2014/main" id="{BF4A6498-1F83-417D-886B-49C1C55B0103}"/>
                </a:ext>
              </a:extLst>
            </p:cNvPr>
            <p:cNvSpPr/>
            <p:nvPr/>
          </p:nvSpPr>
          <p:spPr>
            <a:xfrm>
              <a:off x="4348323" y="4185963"/>
              <a:ext cx="7005477" cy="224313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8547127-EF0F-4259-A7C7-DF99FAB79035}"/>
                </a:ext>
              </a:extLst>
            </p:cNvPr>
            <p:cNvSpPr/>
            <p:nvPr/>
          </p:nvSpPr>
          <p:spPr>
            <a:xfrm>
              <a:off x="4803061" y="4291869"/>
              <a:ext cx="6096000" cy="2031325"/>
            </a:xfrm>
            <a:prstGeom prst="rect">
              <a:avLst/>
            </a:prstGeom>
          </p:spPr>
          <p:txBody>
            <a:bodyPr>
              <a:spAutoFit/>
            </a:bodyPr>
            <a:lstStyle/>
            <a:p>
              <a:r>
                <a:rPr lang="en-US" dirty="0">
                  <a:latin typeface="PTSerif"/>
                </a:rPr>
                <a:t>Overall deaths declined in 2018 because, in addition to the number of migrant journeys decreasing, the numbers taking the more dangerous central Mediterranean route have plunged. Most migrants arrived last year via the western Mediterranean instead, with some 64,000 landing in Spain. Italy, by comparison, received 23,000, down five-fold from 119,000 in 2017</a:t>
              </a:r>
              <a:endParaRPr lang="en-US" dirty="0"/>
            </a:p>
          </p:txBody>
        </p:sp>
      </p:grpSp>
    </p:spTree>
    <p:extLst>
      <p:ext uri="{BB962C8B-B14F-4D97-AF65-F5344CB8AC3E}">
        <p14:creationId xmlns:p14="http://schemas.microsoft.com/office/powerpoint/2010/main" val="871507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0068059-9097-4F05-BA38-CDD7DBF77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2E8372A-34BC-4140-A6D1-E784EB30D649}"/>
              </a:ext>
            </a:extLst>
          </p:cNvPr>
          <p:cNvSpPr>
            <a:spLocks noGrp="1"/>
          </p:cNvSpPr>
          <p:nvPr>
            <p:ph type="title"/>
          </p:nvPr>
        </p:nvSpPr>
        <p:spPr>
          <a:xfrm>
            <a:off x="1524000" y="3087356"/>
            <a:ext cx="9144000" cy="2486130"/>
          </a:xfrm>
        </p:spPr>
        <p:txBody>
          <a:bodyPr vert="horz" wrap="square" lIns="91440" tIns="45720" rIns="91440" bIns="45720" rtlCol="0" anchor="t">
            <a:normAutofit/>
          </a:bodyPr>
          <a:lstStyle/>
          <a:p>
            <a:pPr algn="ctr"/>
            <a:r>
              <a:rPr lang="en-US" spc="-300">
                <a:solidFill>
                  <a:schemeClr val="tx1">
                    <a:lumMod val="95000"/>
                  </a:schemeClr>
                </a:solidFill>
                <a:effectLst>
                  <a:outerShdw blurRad="469900" dist="342900" dir="5400000" sy="-20000" rotWithShape="0">
                    <a:prstClr val="black">
                      <a:alpha val="66000"/>
                    </a:prstClr>
                  </a:outerShdw>
                </a:effectLst>
              </a:rPr>
              <a:t>How Can This Analysis Help</a:t>
            </a:r>
          </a:p>
        </p:txBody>
      </p:sp>
    </p:spTree>
    <p:extLst>
      <p:ext uri="{BB962C8B-B14F-4D97-AF65-F5344CB8AC3E}">
        <p14:creationId xmlns:p14="http://schemas.microsoft.com/office/powerpoint/2010/main" val="2234680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15DF-D59A-417F-8DEA-21DF58C14AF3}"/>
              </a:ext>
            </a:extLst>
          </p:cNvPr>
          <p:cNvSpPr>
            <a:spLocks noGrp="1"/>
          </p:cNvSpPr>
          <p:nvPr>
            <p:ph type="title"/>
          </p:nvPr>
        </p:nvSpPr>
        <p:spPr>
          <a:xfrm>
            <a:off x="202482" y="6121987"/>
            <a:ext cx="5806440" cy="736013"/>
          </a:xfrm>
        </p:spPr>
        <p:txBody>
          <a:bodyPr vert="horz" wrap="square" lIns="91440" tIns="45720" rIns="91440" bIns="45720" rtlCol="0" anchor="t">
            <a:normAutofit fontScale="90000"/>
          </a:bodyPr>
          <a:lstStyle/>
          <a:p>
            <a:r>
              <a:rPr lang="en-US" sz="48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Resource Allocation</a:t>
            </a:r>
          </a:p>
        </p:txBody>
      </p:sp>
      <p:pic>
        <p:nvPicPr>
          <p:cNvPr id="5" name="Content Placeholder 4" descr="A picture containing screenshot&#10;&#10;Description automatically generated">
            <a:extLst>
              <a:ext uri="{FF2B5EF4-FFF2-40B4-BE49-F238E27FC236}">
                <a16:creationId xmlns:a16="http://schemas.microsoft.com/office/drawing/2014/main" id="{07D8B567-367E-4685-965C-4DD256DF9E8F}"/>
              </a:ext>
            </a:extLst>
          </p:cNvPr>
          <p:cNvPicPr>
            <a:picLocks noGrp="1" noChangeAspect="1"/>
          </p:cNvPicPr>
          <p:nvPr>
            <p:ph idx="1"/>
          </p:nvPr>
        </p:nvPicPr>
        <p:blipFill>
          <a:blip r:embed="rId3"/>
          <a:stretch>
            <a:fillRect/>
          </a:stretch>
        </p:blipFill>
        <p:spPr>
          <a:xfrm>
            <a:off x="3467601" y="180651"/>
            <a:ext cx="8548929" cy="5770527"/>
          </a:xfrm>
          <a:prstGeom prst="rect">
            <a:avLst/>
          </a:prstGeom>
        </p:spPr>
      </p:pic>
    </p:spTree>
    <p:extLst>
      <p:ext uri="{BB962C8B-B14F-4D97-AF65-F5344CB8AC3E}">
        <p14:creationId xmlns:p14="http://schemas.microsoft.com/office/powerpoint/2010/main" val="235827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Content Placeholder 5" descr="A screenshot of a video game&#10;&#10;Description automatically generated">
            <a:extLst>
              <a:ext uri="{FF2B5EF4-FFF2-40B4-BE49-F238E27FC236}">
                <a16:creationId xmlns:a16="http://schemas.microsoft.com/office/drawing/2014/main" id="{4D78C7EF-1911-470C-95CD-312F6FAC59A5}"/>
              </a:ext>
            </a:extLst>
          </p:cNvPr>
          <p:cNvPicPr>
            <a:picLocks noGrp="1" noChangeAspect="1"/>
          </p:cNvPicPr>
          <p:nvPr>
            <p:ph idx="1"/>
          </p:nvPr>
        </p:nvPicPr>
        <p:blipFill>
          <a:blip r:embed="rId3"/>
          <a:stretch>
            <a:fillRect/>
          </a:stretch>
        </p:blipFill>
        <p:spPr>
          <a:xfrm>
            <a:off x="1565297" y="323779"/>
            <a:ext cx="9139751" cy="6210442"/>
          </a:xfrm>
        </p:spPr>
      </p:pic>
    </p:spTree>
    <p:extLst>
      <p:ext uri="{BB962C8B-B14F-4D97-AF65-F5344CB8AC3E}">
        <p14:creationId xmlns:p14="http://schemas.microsoft.com/office/powerpoint/2010/main" val="2205559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A332BE1-71AE-42AD-BA5A-8C18BE486089}"/>
              </a:ext>
            </a:extLst>
          </p:cNvPr>
          <p:cNvSpPr>
            <a:spLocks noGrp="1"/>
          </p:cNvSpPr>
          <p:nvPr>
            <p:ph type="title"/>
          </p:nvPr>
        </p:nvSpPr>
        <p:spPr>
          <a:xfrm>
            <a:off x="838200" y="1115786"/>
            <a:ext cx="3473851" cy="4626428"/>
          </a:xfrm>
          <a:effectLst/>
        </p:spPr>
        <p:txBody>
          <a:bodyPr anchor="ctr">
            <a:normAutofit/>
          </a:bodyPr>
          <a:lstStyle/>
          <a:p>
            <a:pPr algn="r"/>
            <a:r>
              <a:rPr lang="en-US" sz="4000" dirty="0">
                <a:solidFill>
                  <a:schemeClr val="tx1">
                    <a:lumMod val="95000"/>
                  </a:schemeClr>
                </a:solidFill>
              </a:rPr>
              <a:t>Practical Implications</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A662C4-BEC8-4F5C-9675-41066A81D578}"/>
              </a:ext>
            </a:extLst>
          </p:cNvPr>
          <p:cNvSpPr>
            <a:spLocks noGrp="1"/>
          </p:cNvSpPr>
          <p:nvPr>
            <p:ph idx="1"/>
          </p:nvPr>
        </p:nvSpPr>
        <p:spPr>
          <a:xfrm>
            <a:off x="5072141" y="1115786"/>
            <a:ext cx="6281658" cy="4626428"/>
          </a:xfrm>
        </p:spPr>
        <p:txBody>
          <a:bodyPr anchor="ctr">
            <a:normAutofit/>
          </a:bodyPr>
          <a:lstStyle/>
          <a:p>
            <a:pPr marL="0" indent="0">
              <a:buNone/>
            </a:pPr>
            <a:r>
              <a:rPr lang="en-US" dirty="0">
                <a:solidFill>
                  <a:schemeClr val="tx1">
                    <a:lumMod val="95000"/>
                  </a:schemeClr>
                </a:solidFill>
              </a:rPr>
              <a:t>International Organization for Migration</a:t>
            </a:r>
          </a:p>
          <a:p>
            <a:r>
              <a:rPr lang="en-US" sz="2000" dirty="0">
                <a:solidFill>
                  <a:schemeClr val="tx1">
                    <a:lumMod val="95000"/>
                  </a:schemeClr>
                </a:solidFill>
              </a:rPr>
              <a:t>Nepal Earthquake</a:t>
            </a:r>
          </a:p>
          <a:p>
            <a:r>
              <a:rPr lang="en-US" sz="2000" dirty="0">
                <a:solidFill>
                  <a:schemeClr val="tx1">
                    <a:lumMod val="95000"/>
                  </a:schemeClr>
                </a:solidFill>
              </a:rPr>
              <a:t>Refugee Analysis</a:t>
            </a:r>
          </a:p>
          <a:p>
            <a:r>
              <a:rPr lang="en-US" sz="2000" dirty="0">
                <a:solidFill>
                  <a:schemeClr val="tx1">
                    <a:lumMod val="95000"/>
                  </a:schemeClr>
                </a:solidFill>
              </a:rPr>
              <a:t>Demographic based resource allocation</a:t>
            </a:r>
          </a:p>
        </p:txBody>
      </p:sp>
    </p:spTree>
    <p:extLst>
      <p:ext uri="{BB962C8B-B14F-4D97-AF65-F5344CB8AC3E}">
        <p14:creationId xmlns:p14="http://schemas.microsoft.com/office/powerpoint/2010/main" val="1658195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DDCEA41-DA07-402B-BA3D-0B40AE2A03B9}"/>
              </a:ext>
            </a:extLst>
          </p:cNvPr>
          <p:cNvSpPr>
            <a:spLocks noGrp="1"/>
          </p:cNvSpPr>
          <p:nvPr>
            <p:ph type="title"/>
          </p:nvPr>
        </p:nvSpPr>
        <p:spPr>
          <a:xfrm>
            <a:off x="838200" y="1115786"/>
            <a:ext cx="3473851" cy="4626428"/>
          </a:xfrm>
          <a:effectLst/>
        </p:spPr>
        <p:txBody>
          <a:bodyPr anchor="ctr">
            <a:normAutofit/>
          </a:bodyPr>
          <a:lstStyle/>
          <a:p>
            <a:pPr algn="r"/>
            <a:r>
              <a:rPr lang="en-US" sz="4000">
                <a:solidFill>
                  <a:schemeClr val="tx1">
                    <a:lumMod val="95000"/>
                  </a:schemeClr>
                </a:solidFill>
              </a:rPr>
              <a:t>Conclusion</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65DA7F3-4CD3-4792-B22C-9DF3B746FAE3}"/>
              </a:ext>
            </a:extLst>
          </p:cNvPr>
          <p:cNvSpPr>
            <a:spLocks noGrp="1"/>
          </p:cNvSpPr>
          <p:nvPr>
            <p:ph idx="1"/>
          </p:nvPr>
        </p:nvSpPr>
        <p:spPr>
          <a:xfrm>
            <a:off x="5079524" y="1302707"/>
            <a:ext cx="5713790" cy="4626428"/>
          </a:xfrm>
        </p:spPr>
        <p:txBody>
          <a:bodyPr anchor="t">
            <a:normAutofit/>
          </a:bodyPr>
          <a:lstStyle/>
          <a:p>
            <a:pPr marL="0" indent="0">
              <a:buNone/>
            </a:pPr>
            <a:r>
              <a:rPr lang="en-US" dirty="0">
                <a:solidFill>
                  <a:schemeClr val="tx1">
                    <a:lumMod val="95000"/>
                  </a:schemeClr>
                </a:solidFill>
              </a:rPr>
              <a:t>Migrants are dying less</a:t>
            </a:r>
          </a:p>
          <a:p>
            <a:r>
              <a:rPr lang="en-US" sz="2000" dirty="0">
                <a:solidFill>
                  <a:schemeClr val="tx1">
                    <a:lumMod val="95000"/>
                  </a:schemeClr>
                </a:solidFill>
              </a:rPr>
              <a:t>But the causes for that decline call for further investigations</a:t>
            </a:r>
          </a:p>
          <a:p>
            <a:pPr marL="0" indent="0">
              <a:buNone/>
            </a:pPr>
            <a:endParaRPr lang="en-US" dirty="0">
              <a:solidFill>
                <a:schemeClr val="tx1">
                  <a:lumMod val="95000"/>
                </a:schemeClr>
              </a:solidFill>
            </a:endParaRPr>
          </a:p>
          <a:p>
            <a:pPr marL="0" indent="0">
              <a:buNone/>
            </a:pPr>
            <a:r>
              <a:rPr lang="en-US" dirty="0">
                <a:solidFill>
                  <a:schemeClr val="tx1">
                    <a:lumMod val="95000"/>
                  </a:schemeClr>
                </a:solidFill>
              </a:rPr>
              <a:t>Analysis such as these can:</a:t>
            </a:r>
          </a:p>
          <a:p>
            <a:r>
              <a:rPr lang="en-US" sz="2000" dirty="0">
                <a:solidFill>
                  <a:schemeClr val="tx1">
                    <a:lumMod val="95000"/>
                  </a:schemeClr>
                </a:solidFill>
              </a:rPr>
              <a:t>Help Aid Agencies identify patterns in problems arising around the world</a:t>
            </a:r>
          </a:p>
          <a:p>
            <a:r>
              <a:rPr lang="en-US" sz="2000" dirty="0">
                <a:solidFill>
                  <a:schemeClr val="tx1">
                    <a:lumMod val="95000"/>
                  </a:schemeClr>
                </a:solidFill>
              </a:rPr>
              <a:t>Help Governments anticipate future needs</a:t>
            </a:r>
          </a:p>
          <a:p>
            <a:r>
              <a:rPr lang="en-US" sz="2000" dirty="0">
                <a:solidFill>
                  <a:schemeClr val="tx1">
                    <a:lumMod val="95000"/>
                  </a:schemeClr>
                </a:solidFill>
              </a:rPr>
              <a:t>Help international Organizations understand where and when to intervene</a:t>
            </a:r>
          </a:p>
        </p:txBody>
      </p:sp>
    </p:spTree>
    <p:extLst>
      <p:ext uri="{BB962C8B-B14F-4D97-AF65-F5344CB8AC3E}">
        <p14:creationId xmlns:p14="http://schemas.microsoft.com/office/powerpoint/2010/main" val="881266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4962833-2EBB-47A0-9823-D4F8E16EE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D2FA23E-6DE5-4317-97EB-2C9D8292F731}"/>
              </a:ext>
            </a:extLst>
          </p:cNvPr>
          <p:cNvSpPr>
            <a:spLocks noGrp="1"/>
          </p:cNvSpPr>
          <p:nvPr>
            <p:ph type="title"/>
          </p:nvPr>
        </p:nvSpPr>
        <p:spPr>
          <a:xfrm>
            <a:off x="4377313" y="687388"/>
            <a:ext cx="6290687" cy="5483225"/>
          </a:xfrm>
          <a:effectLst/>
        </p:spPr>
        <p:txBody>
          <a:bodyPr vert="horz" wrap="square" lIns="91440" tIns="45720" rIns="91440" bIns="45720" rtlCol="0" anchor="ctr">
            <a:normAutofit/>
          </a:bodyPr>
          <a:lstStyle/>
          <a:p>
            <a:r>
              <a:rPr lang="en-US" sz="7200" spc="-300">
                <a:solidFill>
                  <a:schemeClr val="tx1">
                    <a:lumMod val="95000"/>
                  </a:schemeClr>
                </a:solidFill>
                <a:effectLst>
                  <a:outerShdw blurRad="469900" dist="342900" dir="5400000" sy="-20000" rotWithShape="0">
                    <a:prstClr val="black">
                      <a:alpha val="66000"/>
                    </a:prstClr>
                  </a:outerShdw>
                </a:effectLst>
              </a:rPr>
              <a:t>Question?</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580" y="2032907"/>
            <a:ext cx="0" cy="27921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699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8A43C-2A1E-40F8-887C-B335E6138659}"/>
              </a:ext>
            </a:extLst>
          </p:cNvPr>
          <p:cNvSpPr>
            <a:spLocks noGrp="1"/>
          </p:cNvSpPr>
          <p:nvPr>
            <p:ph type="title"/>
          </p:nvPr>
        </p:nvSpPr>
        <p:spPr>
          <a:xfrm>
            <a:off x="838200" y="365125"/>
            <a:ext cx="10515600" cy="1325563"/>
          </a:xfrm>
        </p:spPr>
        <p:txBody>
          <a:bodyPr>
            <a:normAutofit/>
          </a:bodyPr>
          <a:lstStyle/>
          <a:p>
            <a:r>
              <a:rPr lang="en-US" dirty="0"/>
              <a:t>Motivation </a:t>
            </a:r>
          </a:p>
        </p:txBody>
      </p:sp>
      <p:sp>
        <p:nvSpPr>
          <p:cNvPr id="3" name="Content Placeholder 2">
            <a:extLst>
              <a:ext uri="{FF2B5EF4-FFF2-40B4-BE49-F238E27FC236}">
                <a16:creationId xmlns:a16="http://schemas.microsoft.com/office/drawing/2014/main" id="{295EFE7C-0D26-4BBC-951B-4F21750788D4}"/>
              </a:ext>
            </a:extLst>
          </p:cNvPr>
          <p:cNvSpPr>
            <a:spLocks noGrp="1"/>
          </p:cNvSpPr>
          <p:nvPr>
            <p:ph idx="1"/>
          </p:nvPr>
        </p:nvSpPr>
        <p:spPr>
          <a:xfrm>
            <a:off x="4800600" y="1355795"/>
            <a:ext cx="6553200" cy="4351338"/>
          </a:xfrm>
        </p:spPr>
        <p:txBody>
          <a:bodyPr anchor="ctr">
            <a:normAutofit/>
          </a:bodyPr>
          <a:lstStyle/>
          <a:p>
            <a:pPr marL="0" indent="0" algn="ctr">
              <a:buNone/>
            </a:pPr>
            <a:r>
              <a:rPr lang="en-US" dirty="0">
                <a:gradFill>
                  <a:gsLst>
                    <a:gs pos="34000">
                      <a:schemeClr val="tx1">
                        <a:lumMod val="93000"/>
                      </a:schemeClr>
                    </a:gs>
                    <a:gs pos="0">
                      <a:schemeClr val="bg1">
                        <a:lumMod val="25000"/>
                        <a:lumOff val="75000"/>
                      </a:schemeClr>
                    </a:gs>
                    <a:gs pos="100000">
                      <a:schemeClr val="tx1"/>
                    </a:gs>
                  </a:gsLst>
                  <a:lin ang="4800000" scaled="0"/>
                </a:gradFill>
              </a:rPr>
              <a:t>An attempt to understand the number of refugees and asylum-seekers affected by the International Crisis currently progressing around the world – and how the trends are changing.</a:t>
            </a:r>
          </a:p>
        </p:txBody>
      </p:sp>
      <p:pic>
        <p:nvPicPr>
          <p:cNvPr id="11" name="Graphic 10" descr="Earth Globe Americas">
            <a:extLst>
              <a:ext uri="{FF2B5EF4-FFF2-40B4-BE49-F238E27FC236}">
                <a16:creationId xmlns:a16="http://schemas.microsoft.com/office/drawing/2014/main" id="{B5CF7ED2-C6CA-4952-9F76-63D3497464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0" y="2167840"/>
            <a:ext cx="3354676" cy="3354676"/>
          </a:xfrm>
          <a:prstGeom prst="rect">
            <a:avLst/>
          </a:prstGeom>
        </p:spPr>
      </p:pic>
    </p:spTree>
    <p:extLst>
      <p:ext uri="{BB962C8B-B14F-4D97-AF65-F5344CB8AC3E}">
        <p14:creationId xmlns:p14="http://schemas.microsoft.com/office/powerpoint/2010/main" val="2460147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B0B58E2-184F-46A0-89D6-E177A5E6AD53}"/>
              </a:ext>
            </a:extLst>
          </p:cNvPr>
          <p:cNvSpPr>
            <a:spLocks noGrp="1"/>
          </p:cNvSpPr>
          <p:nvPr>
            <p:ph type="title"/>
          </p:nvPr>
        </p:nvSpPr>
        <p:spPr>
          <a:xfrm>
            <a:off x="838200" y="1115786"/>
            <a:ext cx="3473851" cy="4626428"/>
          </a:xfrm>
          <a:effectLst/>
        </p:spPr>
        <p:txBody>
          <a:bodyPr anchor="ctr">
            <a:normAutofit/>
          </a:bodyPr>
          <a:lstStyle/>
          <a:p>
            <a:pPr algn="r"/>
            <a:r>
              <a:rPr lang="en-US" sz="4000">
                <a:solidFill>
                  <a:schemeClr val="tx1">
                    <a:lumMod val="95000"/>
                  </a:schemeClr>
                </a:solidFill>
              </a:rPr>
              <a:t>Agenda</a:t>
            </a:r>
          </a:p>
        </p:txBody>
      </p:sp>
      <p:cxnSp>
        <p:nvCxnSpPr>
          <p:cNvPr id="28" name="Straight Connector 23">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0061DD64-0ACF-4842-B3DB-EB57BB52FBED}"/>
              </a:ext>
            </a:extLst>
          </p:cNvPr>
          <p:cNvSpPr>
            <a:spLocks noGrp="1"/>
          </p:cNvSpPr>
          <p:nvPr>
            <p:ph idx="1"/>
          </p:nvPr>
        </p:nvSpPr>
        <p:spPr>
          <a:xfrm>
            <a:off x="4996543" y="1115786"/>
            <a:ext cx="5713790" cy="4626428"/>
          </a:xfrm>
        </p:spPr>
        <p:txBody>
          <a:bodyPr anchor="ctr">
            <a:normAutofit fontScale="92500" lnSpcReduction="20000"/>
          </a:bodyPr>
          <a:lstStyle/>
          <a:p>
            <a:pPr>
              <a:lnSpc>
                <a:spcPct val="200000"/>
              </a:lnSpc>
            </a:pPr>
            <a:r>
              <a:rPr lang="en-US" sz="2000" dirty="0">
                <a:solidFill>
                  <a:schemeClr val="tx1">
                    <a:lumMod val="95000"/>
                  </a:schemeClr>
                </a:solidFill>
              </a:rPr>
              <a:t>Missing Migrant Project (IOM)</a:t>
            </a:r>
          </a:p>
          <a:p>
            <a:pPr>
              <a:lnSpc>
                <a:spcPct val="200000"/>
              </a:lnSpc>
            </a:pPr>
            <a:r>
              <a:rPr lang="en-US" sz="2000" dirty="0">
                <a:solidFill>
                  <a:schemeClr val="tx1">
                    <a:lumMod val="95000"/>
                  </a:schemeClr>
                </a:solidFill>
              </a:rPr>
              <a:t>Overview of International Crisis</a:t>
            </a:r>
          </a:p>
          <a:p>
            <a:pPr>
              <a:lnSpc>
                <a:spcPct val="200000"/>
              </a:lnSpc>
            </a:pPr>
            <a:r>
              <a:rPr lang="en-US" sz="2000" dirty="0">
                <a:solidFill>
                  <a:schemeClr val="tx1">
                    <a:lumMod val="95000"/>
                  </a:schemeClr>
                </a:solidFill>
              </a:rPr>
              <a:t>Major Causes of Deaths and Missing People</a:t>
            </a:r>
          </a:p>
          <a:p>
            <a:pPr>
              <a:lnSpc>
                <a:spcPct val="200000"/>
              </a:lnSpc>
            </a:pPr>
            <a:r>
              <a:rPr lang="en-US" sz="2000" dirty="0">
                <a:solidFill>
                  <a:schemeClr val="tx1">
                    <a:lumMod val="95000"/>
                  </a:schemeClr>
                </a:solidFill>
              </a:rPr>
              <a:t>Demographics Affected</a:t>
            </a:r>
          </a:p>
          <a:p>
            <a:pPr>
              <a:lnSpc>
                <a:spcPct val="200000"/>
              </a:lnSpc>
            </a:pPr>
            <a:r>
              <a:rPr lang="en-US" sz="2000" dirty="0">
                <a:solidFill>
                  <a:schemeClr val="tx1">
                    <a:lumMod val="95000"/>
                  </a:schemeClr>
                </a:solidFill>
              </a:rPr>
              <a:t>Timeline of Migration </a:t>
            </a:r>
          </a:p>
          <a:p>
            <a:pPr>
              <a:lnSpc>
                <a:spcPct val="200000"/>
              </a:lnSpc>
            </a:pPr>
            <a:r>
              <a:rPr lang="en-US" sz="2000" dirty="0">
                <a:solidFill>
                  <a:schemeClr val="tx1">
                    <a:lumMod val="95000"/>
                  </a:schemeClr>
                </a:solidFill>
              </a:rPr>
              <a:t>Region Specific Causes</a:t>
            </a:r>
          </a:p>
          <a:p>
            <a:pPr>
              <a:lnSpc>
                <a:spcPct val="200000"/>
              </a:lnSpc>
            </a:pPr>
            <a:r>
              <a:rPr lang="en-US" sz="2000" dirty="0">
                <a:solidFill>
                  <a:schemeClr val="tx1">
                    <a:lumMod val="95000"/>
                  </a:schemeClr>
                </a:solidFill>
              </a:rPr>
              <a:t>How this Analysis can Help</a:t>
            </a:r>
          </a:p>
          <a:p>
            <a:pPr marL="0" indent="0">
              <a:buNone/>
            </a:pPr>
            <a:endParaRPr lang="en-US" sz="2000" dirty="0">
              <a:solidFill>
                <a:schemeClr val="tx1">
                  <a:lumMod val="95000"/>
                </a:schemeClr>
              </a:solidFill>
            </a:endParaRPr>
          </a:p>
        </p:txBody>
      </p:sp>
    </p:spTree>
    <p:extLst>
      <p:ext uri="{BB962C8B-B14F-4D97-AF65-F5344CB8AC3E}">
        <p14:creationId xmlns:p14="http://schemas.microsoft.com/office/powerpoint/2010/main" val="10143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2B5388F-9F15-498C-9683-7F7C036D4C39}"/>
              </a:ext>
            </a:extLst>
          </p:cNvPr>
          <p:cNvSpPr>
            <a:spLocks noGrp="1"/>
          </p:cNvSpPr>
          <p:nvPr>
            <p:ph idx="1"/>
          </p:nvPr>
        </p:nvSpPr>
        <p:spPr>
          <a:xfrm>
            <a:off x="340872" y="2020305"/>
            <a:ext cx="5858438" cy="1890768"/>
          </a:xfrm>
        </p:spPr>
        <p:txBody>
          <a:bodyPr>
            <a:normAutofit/>
          </a:bodyPr>
          <a:lstStyle/>
          <a:p>
            <a:pPr marL="0" indent="0">
              <a:buNone/>
            </a:pPr>
            <a:r>
              <a:rPr lang="en-US" sz="3000" dirty="0"/>
              <a:t>These migrants come from all over the world, traveling to escape poverty, war, and even genocide</a:t>
            </a:r>
          </a:p>
        </p:txBody>
      </p:sp>
      <p:sp>
        <p:nvSpPr>
          <p:cNvPr id="2" name="Title 1">
            <a:extLst>
              <a:ext uri="{FF2B5EF4-FFF2-40B4-BE49-F238E27FC236}">
                <a16:creationId xmlns:a16="http://schemas.microsoft.com/office/drawing/2014/main" id="{0CD8A43C-2A1E-40F8-887C-B335E6138659}"/>
              </a:ext>
            </a:extLst>
          </p:cNvPr>
          <p:cNvSpPr>
            <a:spLocks noGrp="1"/>
          </p:cNvSpPr>
          <p:nvPr>
            <p:ph type="title"/>
          </p:nvPr>
        </p:nvSpPr>
        <p:spPr/>
        <p:txBody>
          <a:bodyPr>
            <a:normAutofit/>
          </a:bodyPr>
          <a:lstStyle/>
          <a:p>
            <a:r>
              <a:rPr lang="en-US" dirty="0"/>
              <a:t>Who are the Missing Migrants? </a:t>
            </a:r>
          </a:p>
        </p:txBody>
      </p:sp>
      <p:grpSp>
        <p:nvGrpSpPr>
          <p:cNvPr id="6" name="Group 5">
            <a:extLst>
              <a:ext uri="{FF2B5EF4-FFF2-40B4-BE49-F238E27FC236}">
                <a16:creationId xmlns:a16="http://schemas.microsoft.com/office/drawing/2014/main" id="{89314B15-B6F2-4AEB-8017-AB9679E2C7CE}"/>
              </a:ext>
            </a:extLst>
          </p:cNvPr>
          <p:cNvGrpSpPr/>
          <p:nvPr/>
        </p:nvGrpSpPr>
        <p:grpSpPr>
          <a:xfrm>
            <a:off x="7146746" y="1533447"/>
            <a:ext cx="3310651" cy="1671557"/>
            <a:chOff x="5575966" y="1843405"/>
            <a:chExt cx="4725259" cy="2170396"/>
          </a:xfrm>
        </p:grpSpPr>
        <p:sp>
          <p:nvSpPr>
            <p:cNvPr id="4" name="Rectangle 3">
              <a:extLst>
                <a:ext uri="{FF2B5EF4-FFF2-40B4-BE49-F238E27FC236}">
                  <a16:creationId xmlns:a16="http://schemas.microsoft.com/office/drawing/2014/main" id="{35FC87DD-D7F9-4067-8F0A-E62447469905}"/>
                </a:ext>
              </a:extLst>
            </p:cNvPr>
            <p:cNvSpPr/>
            <p:nvPr/>
          </p:nvSpPr>
          <p:spPr>
            <a:xfrm>
              <a:off x="5575966" y="1843405"/>
              <a:ext cx="4725259" cy="2170396"/>
            </a:xfrm>
            <a:prstGeom prst="rect">
              <a:avLst/>
            </a:prstGeom>
            <a:solidFill>
              <a:srgbClr val="0035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iom">
              <a:extLst>
                <a:ext uri="{FF2B5EF4-FFF2-40B4-BE49-F238E27FC236}">
                  <a16:creationId xmlns:a16="http://schemas.microsoft.com/office/drawing/2014/main" id="{5CF138EE-FA9E-4DB0-B052-FAD993633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4497" y="2178499"/>
              <a:ext cx="4028199" cy="1520578"/>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Image result for syria">
            <a:extLst>
              <a:ext uri="{FF2B5EF4-FFF2-40B4-BE49-F238E27FC236}">
                <a16:creationId xmlns:a16="http://schemas.microsoft.com/office/drawing/2014/main" id="{E496D9C9-4BA4-40DA-8D8E-B60F42285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448" y="4186889"/>
            <a:ext cx="1652730" cy="109939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Image result for myanmar">
            <a:extLst>
              <a:ext uri="{FF2B5EF4-FFF2-40B4-BE49-F238E27FC236}">
                <a16:creationId xmlns:a16="http://schemas.microsoft.com/office/drawing/2014/main" id="{86CF7427-BC48-44C1-815D-227C9AFA96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878" y="4186889"/>
            <a:ext cx="1652730" cy="109939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Image result for niger">
            <a:extLst>
              <a:ext uri="{FF2B5EF4-FFF2-40B4-BE49-F238E27FC236}">
                <a16:creationId xmlns:a16="http://schemas.microsoft.com/office/drawing/2014/main" id="{110DD820-3C12-43DD-93F9-A88030D65B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3540" y="4036380"/>
            <a:ext cx="1354219" cy="116492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4" name="Picture 10" descr="Image result for DR Congo">
            <a:extLst>
              <a:ext uri="{FF2B5EF4-FFF2-40B4-BE49-F238E27FC236}">
                <a16:creationId xmlns:a16="http://schemas.microsoft.com/office/drawing/2014/main" id="{02A65324-42BD-4553-B242-A8DF95C87D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724" y="5403535"/>
            <a:ext cx="1550799" cy="11649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descr="Image result for Central African Republic">
            <a:extLst>
              <a:ext uri="{FF2B5EF4-FFF2-40B4-BE49-F238E27FC236}">
                <a16:creationId xmlns:a16="http://schemas.microsoft.com/office/drawing/2014/main" id="{C186F45C-761C-4442-A956-AA2CB5B13E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9966" y="5438999"/>
            <a:ext cx="1652730" cy="109939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8" name="Picture 14" descr="Image result for somalia">
            <a:extLst>
              <a:ext uri="{FF2B5EF4-FFF2-40B4-BE49-F238E27FC236}">
                <a16:creationId xmlns:a16="http://schemas.microsoft.com/office/drawing/2014/main" id="{99A98096-3EE6-4A6D-8A36-5E89393B4E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0810" y="5438998"/>
            <a:ext cx="1652730" cy="109939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0" name="Picture 16" descr="Image result for Libya">
            <a:extLst>
              <a:ext uri="{FF2B5EF4-FFF2-40B4-BE49-F238E27FC236}">
                <a16:creationId xmlns:a16="http://schemas.microsoft.com/office/drawing/2014/main" id="{B209FA1F-1028-4EC6-B95E-75B0618D76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66914" y="5717500"/>
            <a:ext cx="1652730" cy="82089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2" name="Picture 18" descr="Image result for Nigeria">
            <a:extLst>
              <a:ext uri="{FF2B5EF4-FFF2-40B4-BE49-F238E27FC236}">
                <a16:creationId xmlns:a16="http://schemas.microsoft.com/office/drawing/2014/main" id="{620ADAC6-A36E-41CC-9205-76FEFC4645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9906" y="4277476"/>
            <a:ext cx="1652730" cy="82089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4" name="Picture 20" descr="Image result for guatemala">
            <a:extLst>
              <a:ext uri="{FF2B5EF4-FFF2-40B4-BE49-F238E27FC236}">
                <a16:creationId xmlns:a16="http://schemas.microsoft.com/office/drawing/2014/main" id="{3907BA94-B970-42C4-B602-9692ED212B7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31419" y="4166518"/>
            <a:ext cx="1645449" cy="102658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6" name="Picture 22" descr="Image result for honduras">
            <a:extLst>
              <a:ext uri="{FF2B5EF4-FFF2-40B4-BE49-F238E27FC236}">
                <a16:creationId xmlns:a16="http://schemas.microsoft.com/office/drawing/2014/main" id="{4E9254A6-A9FD-4A3A-9A51-5820FB6E60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33862" y="5717500"/>
            <a:ext cx="1652730" cy="82089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48" name="Picture 24" descr="Image result for nicaragua">
            <a:extLst>
              <a:ext uri="{FF2B5EF4-FFF2-40B4-BE49-F238E27FC236}">
                <a16:creationId xmlns:a16="http://schemas.microsoft.com/office/drawing/2014/main" id="{47693B55-AB26-46FD-B04D-A988B08C121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3018" y="5529905"/>
            <a:ext cx="1645449" cy="99018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C8B31ED1-2DCB-44D6-A738-06440CCAE1D6}"/>
              </a:ext>
            </a:extLst>
          </p:cNvPr>
          <p:cNvSpPr txBox="1">
            <a:spLocks/>
          </p:cNvSpPr>
          <p:nvPr/>
        </p:nvSpPr>
        <p:spPr>
          <a:xfrm>
            <a:off x="6366914" y="3205004"/>
            <a:ext cx="4870316" cy="11649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While these migrants are on the road &amp; abroad, IOM does their best to provide advice to services to these migrants and related governments</a:t>
            </a:r>
          </a:p>
        </p:txBody>
      </p:sp>
    </p:spTree>
    <p:extLst>
      <p:ext uri="{BB962C8B-B14F-4D97-AF65-F5344CB8AC3E}">
        <p14:creationId xmlns:p14="http://schemas.microsoft.com/office/powerpoint/2010/main" val="402447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D4E11C7-7BD5-4045-AC27-3F529BEC7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C814D9D-54AB-4F3A-8EBC-CEC2FD5DEB18}"/>
              </a:ext>
            </a:extLst>
          </p:cNvPr>
          <p:cNvSpPr>
            <a:spLocks noGrp="1"/>
          </p:cNvSpPr>
          <p:nvPr>
            <p:ph type="title"/>
          </p:nvPr>
        </p:nvSpPr>
        <p:spPr>
          <a:xfrm>
            <a:off x="838200" y="1115786"/>
            <a:ext cx="3473851" cy="4626428"/>
          </a:xfrm>
          <a:effectLst/>
        </p:spPr>
        <p:txBody>
          <a:bodyPr anchor="ctr">
            <a:normAutofit/>
          </a:bodyPr>
          <a:lstStyle/>
          <a:p>
            <a:pPr algn="r"/>
            <a:r>
              <a:rPr lang="en-US" sz="4000" dirty="0">
                <a:solidFill>
                  <a:schemeClr val="tx1">
                    <a:lumMod val="95000"/>
                  </a:schemeClr>
                </a:solidFill>
              </a:rPr>
              <a:t>Major International Crises</a:t>
            </a:r>
          </a:p>
        </p:txBody>
      </p:sp>
      <p:cxnSp>
        <p:nvCxnSpPr>
          <p:cNvPr id="10" name="Straight Connector 9">
            <a:extLst>
              <a:ext uri="{FF2B5EF4-FFF2-40B4-BE49-F238E27FC236}">
                <a16:creationId xmlns:a16="http://schemas.microsoft.com/office/drawing/2014/main" id="{21FCCE20-1E4F-44FF-87B4-379D391A2D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32907"/>
            <a:ext cx="0" cy="27921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CA0FBC-35AE-42F4-9E56-87ABA9403732}"/>
              </a:ext>
            </a:extLst>
          </p:cNvPr>
          <p:cNvSpPr>
            <a:spLocks noGrp="1"/>
          </p:cNvSpPr>
          <p:nvPr>
            <p:ph idx="1"/>
          </p:nvPr>
        </p:nvSpPr>
        <p:spPr>
          <a:xfrm>
            <a:off x="5254034" y="1023017"/>
            <a:ext cx="6522024" cy="5471936"/>
          </a:xfrm>
        </p:spPr>
        <p:txBody>
          <a:bodyPr anchor="ctr">
            <a:normAutofit/>
          </a:bodyPr>
          <a:lstStyle/>
          <a:p>
            <a:pPr marL="0" indent="0">
              <a:buNone/>
            </a:pPr>
            <a:r>
              <a:rPr lang="en-US" sz="1800" dirty="0">
                <a:solidFill>
                  <a:schemeClr val="tx1">
                    <a:lumMod val="95000"/>
                  </a:schemeClr>
                </a:solidFill>
              </a:rPr>
              <a:t>Middle-East &amp; Mediterranean </a:t>
            </a:r>
          </a:p>
          <a:p>
            <a:pPr lvl="1"/>
            <a:r>
              <a:rPr lang="en-US" sz="1800" dirty="0">
                <a:solidFill>
                  <a:schemeClr val="tx1">
                    <a:lumMod val="95000"/>
                  </a:schemeClr>
                </a:solidFill>
              </a:rPr>
              <a:t>Syrian Conflict</a:t>
            </a:r>
          </a:p>
          <a:p>
            <a:pPr marL="457200" lvl="1" indent="0">
              <a:buNone/>
            </a:pPr>
            <a:endParaRPr lang="en-US" sz="1800" dirty="0">
              <a:solidFill>
                <a:schemeClr val="tx1">
                  <a:lumMod val="95000"/>
                </a:schemeClr>
              </a:solidFill>
            </a:endParaRPr>
          </a:p>
          <a:p>
            <a:pPr marL="0" indent="0">
              <a:buNone/>
            </a:pPr>
            <a:r>
              <a:rPr lang="en-US" sz="1800" dirty="0">
                <a:solidFill>
                  <a:schemeClr val="tx1">
                    <a:lumMod val="95000"/>
                  </a:schemeClr>
                </a:solidFill>
              </a:rPr>
              <a:t>Africa</a:t>
            </a:r>
          </a:p>
          <a:p>
            <a:pPr lvl="1"/>
            <a:r>
              <a:rPr lang="en-US" sz="1800" dirty="0">
                <a:solidFill>
                  <a:schemeClr val="tx1">
                    <a:lumMod val="95000"/>
                  </a:schemeClr>
                </a:solidFill>
              </a:rPr>
              <a:t>Insurgency: Egypt, Somalia, Boko Haram</a:t>
            </a:r>
          </a:p>
          <a:p>
            <a:pPr lvl="1"/>
            <a:r>
              <a:rPr lang="en-US" sz="1800" dirty="0">
                <a:solidFill>
                  <a:schemeClr val="tx1">
                    <a:lumMod val="95000"/>
                  </a:schemeClr>
                </a:solidFill>
              </a:rPr>
              <a:t>Civil War: South Sudan, Libya</a:t>
            </a:r>
          </a:p>
          <a:p>
            <a:pPr lvl="1"/>
            <a:r>
              <a:rPr lang="en-US" sz="1800" dirty="0">
                <a:solidFill>
                  <a:schemeClr val="tx1">
                    <a:lumMod val="95000"/>
                  </a:schemeClr>
                </a:solidFill>
              </a:rPr>
              <a:t>Kenya Election Conflicts</a:t>
            </a:r>
          </a:p>
          <a:p>
            <a:pPr marL="457200" lvl="1" indent="0">
              <a:buNone/>
            </a:pPr>
            <a:endParaRPr lang="en-US" sz="1800" dirty="0">
              <a:solidFill>
                <a:schemeClr val="tx1">
                  <a:lumMod val="95000"/>
                </a:schemeClr>
              </a:solidFill>
            </a:endParaRPr>
          </a:p>
          <a:p>
            <a:pPr marL="0" indent="0">
              <a:buNone/>
            </a:pPr>
            <a:r>
              <a:rPr lang="en-US" sz="1800" dirty="0">
                <a:solidFill>
                  <a:schemeClr val="tx1">
                    <a:lumMod val="95000"/>
                  </a:schemeClr>
                </a:solidFill>
              </a:rPr>
              <a:t>Asia</a:t>
            </a:r>
          </a:p>
          <a:p>
            <a:pPr lvl="1"/>
            <a:r>
              <a:rPr lang="en-US" sz="1800" dirty="0">
                <a:solidFill>
                  <a:schemeClr val="tx1">
                    <a:lumMod val="95000"/>
                  </a:schemeClr>
                </a:solidFill>
              </a:rPr>
              <a:t>Myanmar Conflict</a:t>
            </a:r>
          </a:p>
          <a:p>
            <a:pPr lvl="1"/>
            <a:r>
              <a:rPr lang="en-US" sz="1800" dirty="0">
                <a:solidFill>
                  <a:schemeClr val="tx1">
                    <a:lumMod val="95000"/>
                  </a:schemeClr>
                </a:solidFill>
              </a:rPr>
              <a:t>Insurgency in Thailand</a:t>
            </a:r>
          </a:p>
          <a:p>
            <a:pPr lvl="1"/>
            <a:r>
              <a:rPr lang="en-US" sz="1800" dirty="0">
                <a:solidFill>
                  <a:schemeClr val="tx1">
                    <a:lumMod val="95000"/>
                  </a:schemeClr>
                </a:solidFill>
              </a:rPr>
              <a:t>Spillover of the Syrian Civil War</a:t>
            </a:r>
          </a:p>
          <a:p>
            <a:pPr marL="0" indent="0">
              <a:buNone/>
            </a:pPr>
            <a:endParaRPr lang="en-US" sz="1800" dirty="0">
              <a:solidFill>
                <a:schemeClr val="tx1">
                  <a:lumMod val="95000"/>
                </a:schemeClr>
              </a:solidFill>
            </a:endParaRPr>
          </a:p>
          <a:p>
            <a:pPr marL="0" indent="0">
              <a:buNone/>
            </a:pPr>
            <a:r>
              <a:rPr lang="en-US" sz="1800" dirty="0">
                <a:solidFill>
                  <a:schemeClr val="tx1">
                    <a:lumMod val="95000"/>
                  </a:schemeClr>
                </a:solidFill>
              </a:rPr>
              <a:t>Central America</a:t>
            </a:r>
          </a:p>
          <a:p>
            <a:pPr lvl="1"/>
            <a:r>
              <a:rPr lang="en-US" sz="1800" dirty="0">
                <a:solidFill>
                  <a:schemeClr val="tx1">
                    <a:lumMod val="95000"/>
                  </a:schemeClr>
                </a:solidFill>
              </a:rPr>
              <a:t>Gang warfare and violence</a:t>
            </a:r>
          </a:p>
          <a:p>
            <a:pPr lvl="1"/>
            <a:r>
              <a:rPr lang="en-US" sz="1800" dirty="0">
                <a:solidFill>
                  <a:schemeClr val="tx1">
                    <a:lumMod val="95000"/>
                  </a:schemeClr>
                </a:solidFill>
              </a:rPr>
              <a:t>Economic Crisis</a:t>
            </a:r>
          </a:p>
          <a:p>
            <a:pPr marL="457200" lvl="1" indent="0">
              <a:buNone/>
            </a:pPr>
            <a:endParaRPr lang="en-US" sz="1800" dirty="0">
              <a:solidFill>
                <a:schemeClr val="tx1">
                  <a:lumMod val="95000"/>
                </a:schemeClr>
              </a:solidFill>
            </a:endParaRPr>
          </a:p>
          <a:p>
            <a:pPr marL="0" indent="0">
              <a:buNone/>
            </a:pPr>
            <a:endParaRPr lang="en-US" sz="1800" dirty="0">
              <a:solidFill>
                <a:schemeClr val="tx1">
                  <a:lumMod val="95000"/>
                </a:schemeClr>
              </a:solidFill>
            </a:endParaRPr>
          </a:p>
          <a:p>
            <a:pPr lvl="1"/>
            <a:endParaRPr lang="en-US" sz="1800" dirty="0">
              <a:solidFill>
                <a:schemeClr val="tx1">
                  <a:lumMod val="95000"/>
                </a:schemeClr>
              </a:solidFill>
            </a:endParaRPr>
          </a:p>
        </p:txBody>
      </p:sp>
    </p:spTree>
    <p:extLst>
      <p:ext uri="{BB962C8B-B14F-4D97-AF65-F5344CB8AC3E}">
        <p14:creationId xmlns:p14="http://schemas.microsoft.com/office/powerpoint/2010/main" val="3494986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79107D3-232D-48C0-BDD0-F8F3A6C71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91ED9F1-AADB-44A5-A997-CF2A713E1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B2270-F420-41D6-9DEC-6A8D5EF24A1F}"/>
              </a:ext>
            </a:extLst>
          </p:cNvPr>
          <p:cNvSpPr>
            <a:spLocks noGrp="1"/>
          </p:cNvSpPr>
          <p:nvPr>
            <p:ph type="title"/>
          </p:nvPr>
        </p:nvSpPr>
        <p:spPr>
          <a:xfrm>
            <a:off x="8695275" y="1015360"/>
            <a:ext cx="2931320" cy="4827278"/>
          </a:xfrm>
        </p:spPr>
        <p:txBody>
          <a:bodyPr anchor="ctr">
            <a:normAutofit/>
          </a:bodyPr>
          <a:lstStyle/>
          <a:p>
            <a:pPr algn="ctr"/>
            <a:r>
              <a:rPr lang="en-US" sz="4800" dirty="0">
                <a:solidFill>
                  <a:schemeClr val="tx1"/>
                </a:solidFill>
              </a:rPr>
              <a:t>Data</a:t>
            </a:r>
          </a:p>
        </p:txBody>
      </p:sp>
      <p:graphicFrame>
        <p:nvGraphicFramePr>
          <p:cNvPr id="5" name="Content Placeholder 2">
            <a:extLst>
              <a:ext uri="{FF2B5EF4-FFF2-40B4-BE49-F238E27FC236}">
                <a16:creationId xmlns:a16="http://schemas.microsoft.com/office/drawing/2014/main" id="{814B361A-1E1A-4B1A-A8AA-2BDE4917B6E7}"/>
              </a:ext>
            </a:extLst>
          </p:cNvPr>
          <p:cNvGraphicFramePr>
            <a:graphicFrameLocks noGrp="1"/>
          </p:cNvGraphicFramePr>
          <p:nvPr>
            <p:ph idx="1"/>
            <p:extLst>
              <p:ext uri="{D42A27DB-BD31-4B8C-83A1-F6EECF244321}">
                <p14:modId xmlns:p14="http://schemas.microsoft.com/office/powerpoint/2010/main" val="2222857264"/>
              </p:ext>
            </p:extLst>
          </p:nvPr>
        </p:nvGraphicFramePr>
        <p:xfrm>
          <a:off x="627290" y="640075"/>
          <a:ext cx="6862501" cy="5536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8562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8EAD4B-1714-4507-B2D8-1F34FAEB1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8"/>
          </a:xfrm>
          <a:prstGeom prst="rect">
            <a:avLst/>
          </a:prstGeom>
          <a:solidFill>
            <a:schemeClr val="bg1">
              <a:alpha val="1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3408590-87D0-4AA3-AFFD-3207C71C5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7"/>
            <a:ext cx="12192000" cy="2285999"/>
          </a:xfrm>
          <a:prstGeom prst="rect">
            <a:avLst/>
          </a:prstGeom>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138B0-DE49-4381-A947-ED743CE988B2}"/>
              </a:ext>
            </a:extLst>
          </p:cNvPr>
          <p:cNvSpPr>
            <a:spLocks noGrp="1"/>
          </p:cNvSpPr>
          <p:nvPr>
            <p:ph type="title"/>
          </p:nvPr>
        </p:nvSpPr>
        <p:spPr>
          <a:xfrm>
            <a:off x="838200" y="4897924"/>
            <a:ext cx="10515600" cy="1279035"/>
          </a:xfrm>
        </p:spPr>
        <p:txBody>
          <a:bodyPr anchor="t">
            <a:normAutofit/>
          </a:bodyPr>
          <a:lstStyle/>
          <a:p>
            <a:r>
              <a:rPr lang="en-US" sz="4100" dirty="0">
                <a:solidFill>
                  <a:schemeClr val="tx1"/>
                </a:solidFill>
              </a:rPr>
              <a:t>Purpose of Analysis</a:t>
            </a:r>
            <a:br>
              <a:rPr lang="en-US" sz="4100" dirty="0">
                <a:solidFill>
                  <a:schemeClr val="tx1"/>
                </a:solidFill>
              </a:rPr>
            </a:br>
            <a:endParaRPr lang="en-US" sz="4100" dirty="0">
              <a:solidFill>
                <a:schemeClr val="tx1"/>
              </a:solidFill>
            </a:endParaRPr>
          </a:p>
        </p:txBody>
      </p:sp>
      <p:graphicFrame>
        <p:nvGraphicFramePr>
          <p:cNvPr id="5" name="Content Placeholder 2">
            <a:extLst>
              <a:ext uri="{FF2B5EF4-FFF2-40B4-BE49-F238E27FC236}">
                <a16:creationId xmlns:a16="http://schemas.microsoft.com/office/drawing/2014/main" id="{7AF6CA65-B7CC-4F2E-95BD-0B93E62C3D4A}"/>
              </a:ext>
            </a:extLst>
          </p:cNvPr>
          <p:cNvGraphicFramePr>
            <a:graphicFrameLocks noGrp="1"/>
          </p:cNvGraphicFramePr>
          <p:nvPr>
            <p:ph idx="1"/>
            <p:extLst>
              <p:ext uri="{D42A27DB-BD31-4B8C-83A1-F6EECF244321}">
                <p14:modId xmlns:p14="http://schemas.microsoft.com/office/powerpoint/2010/main" val="222327820"/>
              </p:ext>
            </p:extLst>
          </p:nvPr>
        </p:nvGraphicFramePr>
        <p:xfrm>
          <a:off x="960120" y="640076"/>
          <a:ext cx="10271760" cy="3593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7373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0068059-9097-4F05-BA38-CDD7DBF77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26CD52C-3954-4CB4-B85C-4E56628E90DF}"/>
              </a:ext>
            </a:extLst>
          </p:cNvPr>
          <p:cNvSpPr>
            <a:spLocks noGrp="1"/>
          </p:cNvSpPr>
          <p:nvPr>
            <p:ph type="title"/>
          </p:nvPr>
        </p:nvSpPr>
        <p:spPr>
          <a:xfrm>
            <a:off x="1524000" y="3087356"/>
            <a:ext cx="9144000" cy="2486130"/>
          </a:xfrm>
        </p:spPr>
        <p:txBody>
          <a:bodyPr vert="horz" wrap="square" lIns="91440" tIns="45720" rIns="91440" bIns="45720" rtlCol="0" anchor="t">
            <a:normAutofit/>
          </a:bodyPr>
          <a:lstStyle/>
          <a:p>
            <a:pPr algn="ctr"/>
            <a:r>
              <a:rPr lang="en-US" spc="-300" dirty="0">
                <a:solidFill>
                  <a:schemeClr val="tx1">
                    <a:lumMod val="95000"/>
                  </a:schemeClr>
                </a:solidFill>
                <a:effectLst>
                  <a:outerShdw blurRad="469900" dist="342900" dir="5400000" sy="-20000" rotWithShape="0">
                    <a:prstClr val="black">
                      <a:alpha val="66000"/>
                    </a:prstClr>
                  </a:outerShdw>
                </a:effectLst>
              </a:rPr>
              <a:t>Dead and Missing by Region</a:t>
            </a:r>
          </a:p>
        </p:txBody>
      </p:sp>
    </p:spTree>
    <p:extLst>
      <p:ext uri="{BB962C8B-B14F-4D97-AF65-F5344CB8AC3E}">
        <p14:creationId xmlns:p14="http://schemas.microsoft.com/office/powerpoint/2010/main" val="208827614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548</Words>
  <Application>Microsoft Office PowerPoint</Application>
  <PresentationFormat>Widescreen</PresentationFormat>
  <Paragraphs>107</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Corbel</vt:lpstr>
      <vt:lpstr>PTSerif</vt:lpstr>
      <vt:lpstr>Depth</vt:lpstr>
      <vt:lpstr>Migrant Deaths on the Decline - But is that really a good  thing? </vt:lpstr>
      <vt:lpstr>Missing Migrant Project</vt:lpstr>
      <vt:lpstr>Motivation </vt:lpstr>
      <vt:lpstr>Agenda</vt:lpstr>
      <vt:lpstr>Who are the Missing Migrants? </vt:lpstr>
      <vt:lpstr>Major International Crises</vt:lpstr>
      <vt:lpstr>Data</vt:lpstr>
      <vt:lpstr>Purpose of Analysis </vt:lpstr>
      <vt:lpstr>Dead and Missing by Region</vt:lpstr>
      <vt:lpstr>PowerPoint Presentation</vt:lpstr>
      <vt:lpstr>PowerPoint Presentation</vt:lpstr>
      <vt:lpstr>Major Causes for  Deaths and Missing People</vt:lpstr>
      <vt:lpstr>Drowning is the Leading Cause of Death</vt:lpstr>
      <vt:lpstr>Drowning, followed by Dehydration,  cause people to go missing </vt:lpstr>
      <vt:lpstr> Demographics</vt:lpstr>
      <vt:lpstr>PowerPoint Presentation</vt:lpstr>
      <vt:lpstr>PowerPoint Presentation</vt:lpstr>
      <vt:lpstr>Migration Timeline and Patterns</vt:lpstr>
      <vt:lpstr>2014-2015</vt:lpstr>
      <vt:lpstr>2015-2016</vt:lpstr>
      <vt:lpstr>2016-2017</vt:lpstr>
      <vt:lpstr>2017-2018</vt:lpstr>
      <vt:lpstr>International Policy Change</vt:lpstr>
      <vt:lpstr>How Can This Analysis Help</vt:lpstr>
      <vt:lpstr>Resource Allocation</vt:lpstr>
      <vt:lpstr>PowerPoint Presentation</vt:lpstr>
      <vt:lpstr>Practical Implications</vt:lpstr>
      <vt:lpstr>Conclusion</vt:lpstr>
      <vt:lpstr>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2019-10-16T19:38:42Z</dcterms:created>
  <dcterms:modified xsi:type="dcterms:W3CDTF">2019-10-16T22:04:21Z</dcterms:modified>
</cp:coreProperties>
</file>